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  <p:sldMasterId id="2147483661" r:id="rId2"/>
    <p:sldMasterId id="2147483675" r:id="rId3"/>
  </p:sldMasterIdLst>
  <p:notesMasterIdLst>
    <p:notesMasterId r:id="rId31"/>
  </p:notesMasterIdLst>
  <p:handoutMasterIdLst>
    <p:handoutMasterId r:id="rId32"/>
  </p:handoutMasterIdLst>
  <p:sldIdLst>
    <p:sldId id="260" r:id="rId4"/>
    <p:sldId id="392" r:id="rId5"/>
    <p:sldId id="314" r:id="rId6"/>
    <p:sldId id="393" r:id="rId7"/>
    <p:sldId id="337" r:id="rId8"/>
    <p:sldId id="387" r:id="rId9"/>
    <p:sldId id="374" r:id="rId10"/>
    <p:sldId id="381" r:id="rId11"/>
    <p:sldId id="384" r:id="rId12"/>
    <p:sldId id="382" r:id="rId13"/>
    <p:sldId id="391" r:id="rId14"/>
    <p:sldId id="388" r:id="rId15"/>
    <p:sldId id="385" r:id="rId16"/>
    <p:sldId id="354" r:id="rId17"/>
    <p:sldId id="375" r:id="rId18"/>
    <p:sldId id="389" r:id="rId19"/>
    <p:sldId id="394" r:id="rId20"/>
    <p:sldId id="377" r:id="rId21"/>
    <p:sldId id="395" r:id="rId22"/>
    <p:sldId id="378" r:id="rId23"/>
    <p:sldId id="396" r:id="rId24"/>
    <p:sldId id="376" r:id="rId25"/>
    <p:sldId id="397" r:id="rId26"/>
    <p:sldId id="379" r:id="rId27"/>
    <p:sldId id="398" r:id="rId28"/>
    <p:sldId id="390" r:id="rId29"/>
    <p:sldId id="353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TD Main Template" id="{6548E849-E717-104C-AA5A-D48C0D59B44B}">
          <p14:sldIdLst>
            <p14:sldId id="260"/>
            <p14:sldId id="392"/>
            <p14:sldId id="314"/>
            <p14:sldId id="393"/>
            <p14:sldId id="337"/>
            <p14:sldId id="387"/>
            <p14:sldId id="374"/>
            <p14:sldId id="381"/>
            <p14:sldId id="384"/>
            <p14:sldId id="382"/>
            <p14:sldId id="391"/>
            <p14:sldId id="388"/>
            <p14:sldId id="385"/>
            <p14:sldId id="354"/>
            <p14:sldId id="375"/>
            <p14:sldId id="389"/>
            <p14:sldId id="394"/>
            <p14:sldId id="377"/>
            <p14:sldId id="395"/>
            <p14:sldId id="378"/>
            <p14:sldId id="396"/>
            <p14:sldId id="376"/>
            <p14:sldId id="397"/>
            <p14:sldId id="379"/>
            <p14:sldId id="398"/>
            <p14:sldId id="390"/>
            <p14:sldId id="35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3C0"/>
    <a:srgbClr val="F83718"/>
    <a:srgbClr val="737373"/>
    <a:srgbClr val="575757"/>
    <a:srgbClr val="444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29" autoAdjust="0"/>
    <p:restoredTop sz="79785" autoAdjust="0"/>
  </p:normalViewPr>
  <p:slideViewPr>
    <p:cSldViewPr snapToGrid="0" snapToObjects="1">
      <p:cViewPr varScale="1">
        <p:scale>
          <a:sx n="37" d="100"/>
          <a:sy n="37" d="100"/>
        </p:scale>
        <p:origin x="141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BE195-6C0E-FE4B-AFCD-4B33C6F6DFB6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692265-1784-B24A-844C-3A7F52CC0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802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A77207-B12D-5645-896E-396F35EEEB3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79CBA6-A4BC-BE4B-AB5E-A1F3677EB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69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9CBA6-A4BC-BE4B-AB5E-A1F3677EB4A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2526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9CBA6-A4BC-BE4B-AB5E-A1F3677EB4A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6014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9CBA6-A4BC-BE4B-AB5E-A1F3677EB4A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0184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9CBA6-A4BC-BE4B-AB5E-A1F3677EB4A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0924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9CBA6-A4BC-BE4B-AB5E-A1F3677EB4A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0979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9CBA6-A4BC-BE4B-AB5E-A1F3677EB4A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8086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9CBA6-A4BC-BE4B-AB5E-A1F3677EB4A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156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9CBA6-A4BC-BE4B-AB5E-A1F3677EB4A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5513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9CBA6-A4BC-BE4B-AB5E-A1F3677EB4A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123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9CBA6-A4BC-BE4B-AB5E-A1F3677EB4A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02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9CBA6-A4BC-BE4B-AB5E-A1F3677EB4A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3508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9CBA6-A4BC-BE4B-AB5E-A1F3677EB4A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8284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9CBA6-A4BC-BE4B-AB5E-A1F3677EB4A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256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9CBA6-A4BC-BE4B-AB5E-A1F3677EB4A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9CBA6-A4BC-BE4B-AB5E-A1F3677EB4A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2963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9CBA6-A4BC-BE4B-AB5E-A1F3677EB4A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0324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9CBA6-A4BC-BE4B-AB5E-A1F3677EB4A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3563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9CBA6-A4BC-BE4B-AB5E-A1F3677EB4A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87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7091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C413B-9898-3647-A478-FD393B9D8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B41B2-F955-9342-B583-A149F2C2F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D4D899-F90E-9848-9465-2AD9A6D4EF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9DDF1-E135-7A4D-B4B5-213A87A06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EA43-CBAD-C947-B8D9-4F53DBF5AE79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D07320-D083-C74D-AF02-44A724656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FA1815-DE0E-7D46-981A-B2DF2EB99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5901-8117-8741-96C2-79A3F291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885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B8ABC-8E97-7842-A917-DFB93FE9D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AD9F9E-9168-3944-9942-C6165E80A3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26A441-8EC2-474A-B00B-9F5ECAE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C26ED9-2D91-6945-A821-6B99CBE13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EA43-CBAD-C947-B8D9-4F53DBF5AE79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55EC63-5ADC-4040-A182-50EAE241C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D818D8-F4FB-4F4A-B1F2-2965F64B0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5901-8117-8741-96C2-79A3F291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525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44481-B629-294A-AA0A-BF6D88743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FE2316-A2C5-9745-8741-F6F3BF8121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0469A-BE8F-254D-8CC4-D09CF2505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EA43-CBAD-C947-B8D9-4F53DBF5AE79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CB988-DB42-7940-A7FA-A48152705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8CC22-2397-6343-81BF-250726C58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5901-8117-8741-96C2-79A3F291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212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319ED8-2938-C14E-9CB7-63D7413AC1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6422F4-F7C4-5F49-AF3A-F0EB559D35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A273F-8E92-4E42-89E1-D68561E65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EA43-CBAD-C947-B8D9-4F53DBF5AE79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12B203-592F-BC45-BDE5-D85D7F68D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2D7A2-7ADD-A542-BE21-6EE688CA3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5901-8117-8741-96C2-79A3F291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320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7197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916CE-7F49-1147-8852-479A7AA8B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F2A5E8-2565-6940-91FB-74D897C18D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28FF5A-1BF3-CB47-922C-FA96286C0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EA43-CBAD-C947-B8D9-4F53DBF5AE79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3029B5-8131-4840-B1F4-002EF45C1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6E9C1-C902-CC4E-8182-F70A91F86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5901-8117-8741-96C2-79A3F291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649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FCA29-7040-8948-9CBA-30D65970D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23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00F32-00EA-BA49-81A1-A97ACE850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71450" indent="-171450">
              <a:buClr>
                <a:srgbClr val="2623C0"/>
              </a:buClr>
              <a:buFont typeface="Wingdings" pitchFamily="2" charset="2"/>
              <a:buChar char="Ø"/>
              <a:defRPr sz="2400">
                <a:solidFill>
                  <a:schemeClr val="tx1"/>
                </a:solidFill>
              </a:defRPr>
            </a:lvl1pPr>
            <a:lvl2pPr marL="514350" indent="-171450">
              <a:buFont typeface="Wingdings" pitchFamily="2" charset="2"/>
              <a:buChar char="§"/>
              <a:defRPr sz="2000">
                <a:solidFill>
                  <a:srgbClr val="2623C0"/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D19FA-CCDB-CA45-BA4B-FA9C160C7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EA43-CBAD-C947-B8D9-4F53DBF5AE79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2E3B2-81C3-EC42-BDC9-F25A1258A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C0476-DDA2-1849-87E5-6A09E0887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5901-8117-8741-96C2-79A3F291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765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8B798-8E4E-D44E-A8B7-A5BFE045B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16AB86-BE8B-4748-B9F3-72F0A5220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04E79A-51EF-A24F-AB12-35F770B5C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EA43-CBAD-C947-B8D9-4F53DBF5AE79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124FB-22C7-574F-9F41-BE264C3BF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C11DFF-0F62-D54C-AB6E-B1D75A969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5901-8117-8741-96C2-79A3F291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59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07A46-88B7-0746-B382-52679D4A5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C4FBB-CFC7-594A-8966-B707240DCE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A30254-7854-0A4C-A963-DA55EDB5B9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8E5291-A312-0D40-95C4-909D287E9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EA43-CBAD-C947-B8D9-4F53DBF5AE79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18AA22-9D35-9545-B5FD-B83DDB5B3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4CCDAE-3CAF-A147-8C34-B7F7115C1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5901-8117-8741-96C2-79A3F291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800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D6910-6D9C-9847-A5A2-F42EE3E69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E7DEBA-285F-7D43-B4CB-5721D7BC5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E65947-7D56-C446-872F-928835D14B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3F4C4D-5B00-5448-9188-08F1737951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AE3CF9-F876-B848-9689-BCC186FB8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0E9CA0-0A8A-C641-BCA6-7645872E8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EA43-CBAD-C947-B8D9-4F53DBF5AE79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231518-D30F-C24E-8EC7-5FF2BDE9A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84C233-84E7-DF4F-91CB-B5AA72219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5901-8117-8741-96C2-79A3F291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92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665B4-F487-9B4B-AC19-4B1933B2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DC4129-B2A5-934E-A016-DB68AC137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EA43-CBAD-C947-B8D9-4F53DBF5AE79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5E49D1-A83D-A148-9C6D-D736BD725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36E64D-4529-2749-B17E-2EC26939F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5901-8117-8741-96C2-79A3F291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676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A8AC98-D04D-B04E-B66B-421231FC7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EA43-CBAD-C947-B8D9-4F53DBF5AE79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F1BC67-4CEF-9C45-8FC8-17DF4C85C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534FF-5D90-DC44-872E-A15EA276F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5901-8117-8741-96C2-79A3F291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545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 userDrawn="1"/>
        </p:nvSpPr>
        <p:spPr>
          <a:xfrm>
            <a:off x="685800" y="2255004"/>
            <a:ext cx="7772400" cy="176977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5500" b="0" i="0" kern="1200">
                <a:solidFill>
                  <a:srgbClr val="737373"/>
                </a:solidFill>
                <a:latin typeface="Whitney HTF Medium"/>
                <a:ea typeface="+mj-ea"/>
                <a:cs typeface="Whitney HTF Medium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 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379766" y="3205781"/>
            <a:ext cx="832214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i="1" dirty="0">
                <a:solidFill>
                  <a:srgbClr val="FFFFFF"/>
                </a:solidFill>
                <a:latin typeface="Mercury Italic"/>
                <a:cs typeface="Mercury Italic"/>
              </a:rPr>
              <a:t>Subhead Can Be Placed Here</a:t>
            </a:r>
          </a:p>
        </p:txBody>
      </p:sp>
      <p:pic>
        <p:nvPicPr>
          <p:cNvPr id="3" name="Picture 2" descr="webcast 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66" y="101600"/>
            <a:ext cx="1341967" cy="106192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095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004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9952347" y="536840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4" name="Picture 3" descr="webcast 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5854235"/>
            <a:ext cx="706967" cy="559438"/>
          </a:xfrm>
          <a:prstGeom prst="rect">
            <a:avLst/>
          </a:prstGeom>
        </p:spPr>
      </p:pic>
      <p:pic>
        <p:nvPicPr>
          <p:cNvPr id="2" name="Picture 1" descr="ATD_only_rgb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8300" y="5973465"/>
            <a:ext cx="681567" cy="4402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39791"/>
            <a:ext cx="9144000" cy="21820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6CFF966-684B-134C-990A-7472AC2F7297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67218" y="5935999"/>
            <a:ext cx="1111249" cy="703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951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75D308-A9ED-4C4C-A62F-FA1BE7143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53B2AB-4463-7A46-8B38-5F3AF53AC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8B8B9E-B14F-4042-9790-727135BB2D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3EA43-CBAD-C947-B8D9-4F53DBF5AE79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CFF314-46B3-AE48-B64E-D0105A2819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41E7A8-59EF-E540-8A98-50F1AA7781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25901-8117-8741-96C2-79A3F29143D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0BF618-2873-8648-BA96-3C84A91F1F33}"/>
              </a:ext>
            </a:extLst>
          </p:cNvPr>
          <p:cNvSpPr txBox="1"/>
          <p:nvPr userDrawn="1"/>
        </p:nvSpPr>
        <p:spPr>
          <a:xfrm>
            <a:off x="9952347" y="536840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8" name="Picture 7" descr="webcast logo.png">
            <a:extLst>
              <a:ext uri="{FF2B5EF4-FFF2-40B4-BE49-F238E27FC236}">
                <a16:creationId xmlns:a16="http://schemas.microsoft.com/office/drawing/2014/main" id="{8CC4A7D6-6047-E946-8F72-A2ADAF8ED15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5854235"/>
            <a:ext cx="706967" cy="559438"/>
          </a:xfrm>
          <a:prstGeom prst="rect">
            <a:avLst/>
          </a:prstGeom>
        </p:spPr>
      </p:pic>
      <p:pic>
        <p:nvPicPr>
          <p:cNvPr id="9" name="Picture 8" descr="ATD_only_rgb.png">
            <a:extLst>
              <a:ext uri="{FF2B5EF4-FFF2-40B4-BE49-F238E27FC236}">
                <a16:creationId xmlns:a16="http://schemas.microsoft.com/office/drawing/2014/main" id="{705C6258-3860-C14C-BD63-5CED09E7742E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8300" y="5973465"/>
            <a:ext cx="681567" cy="44020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D18C0B9-0450-F44F-87B6-DD2CA2B28CF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39791"/>
            <a:ext cx="9144000" cy="218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861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d.org/events/learnnow-transformational-leadership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82880" y="1728302"/>
            <a:ext cx="8577072" cy="176977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5500" b="0" i="0" kern="1200">
                <a:solidFill>
                  <a:srgbClr val="737373"/>
                </a:solidFill>
                <a:latin typeface="Whitney HTF Medium"/>
                <a:ea typeface="+mj-ea"/>
                <a:cs typeface="Whitney HTF Medium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  <a:latin typeface="Bodoni 72 Book" charset="0"/>
                <a:ea typeface="Bodoni 72 Book" charset="0"/>
                <a:cs typeface="Bodoni 72 Book" charset="0"/>
              </a:rPr>
              <a:t>The Transformation Equation: Discover the 5 Foundational Components of Transformational Leadership</a:t>
            </a:r>
          </a:p>
          <a:p>
            <a:endParaRPr lang="en-US" sz="4800" dirty="0">
              <a:solidFill>
                <a:schemeClr val="bg1"/>
              </a:solidFill>
              <a:latin typeface="Bodoni 72 Book" charset="0"/>
              <a:ea typeface="Bodoni 72 Book" charset="0"/>
              <a:cs typeface="Bodoni 72 Book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Bodoni 72 Book" charset="0"/>
                <a:ea typeface="Bodoni 72 Book" charset="0"/>
                <a:cs typeface="Bodoni 72 Book" charset="0"/>
              </a:rPr>
              <a:t>Mack and Ria Story, Top Story Leadership</a:t>
            </a:r>
          </a:p>
          <a:p>
            <a:r>
              <a:rPr lang="en-US" sz="2800" dirty="0">
                <a:solidFill>
                  <a:schemeClr val="bg1"/>
                </a:solidFill>
                <a:latin typeface="Bodoni 72 Book" charset="0"/>
                <a:ea typeface="Bodoni 72 Book" charset="0"/>
                <a:cs typeface="Bodoni 72 Book" charset="0"/>
              </a:rPr>
              <a:t> </a:t>
            </a:r>
          </a:p>
          <a:p>
            <a:r>
              <a:rPr lang="en-US" sz="2800" dirty="0">
                <a:solidFill>
                  <a:schemeClr val="bg1"/>
                </a:solidFill>
                <a:latin typeface="Bodoni 72 Book" charset="0"/>
                <a:ea typeface="Bodoni 72 Book" charset="0"/>
                <a:cs typeface="Bodoni 72 Book" charset="0"/>
              </a:rPr>
              <a:t>February 25</a:t>
            </a:r>
            <a:r>
              <a:rPr lang="en-US" sz="2800">
                <a:solidFill>
                  <a:schemeClr val="bg1"/>
                </a:solidFill>
                <a:latin typeface="Bodoni 72 Book" charset="0"/>
                <a:ea typeface="Bodoni 72 Book" charset="0"/>
                <a:cs typeface="Bodoni 72 Book" charset="0"/>
              </a:rPr>
              <a:t>, 2019, 2:00pm EST</a:t>
            </a:r>
            <a:endParaRPr lang="en-US" sz="2800" dirty="0">
              <a:solidFill>
                <a:schemeClr val="bg1"/>
              </a:solidFill>
              <a:latin typeface="Bodoni 72 Book" charset="0"/>
              <a:ea typeface="Bodoni 72 Book" charset="0"/>
              <a:cs typeface="Bodoni 72 Book" charset="0"/>
            </a:endParaRPr>
          </a:p>
          <a:p>
            <a:endParaRPr lang="en-US" sz="2800" i="1" dirty="0">
              <a:solidFill>
                <a:schemeClr val="bg1"/>
              </a:solidFill>
              <a:latin typeface="Bodoni 72 Book" charset="0"/>
              <a:ea typeface="Bodoni 72 Book" charset="0"/>
              <a:cs typeface="Bodoni 72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46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5659" y="4572000"/>
            <a:ext cx="5293730" cy="19642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75A457-A5DC-5B41-8057-D487B334D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4767072"/>
            <a:ext cx="4945641" cy="1625210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rgbClr val="FFFFFF"/>
                </a:solidFill>
              </a:rPr>
              <a:t>The Retention Dilemma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0FACA4A-FA68-9649-9262-DB270233AC5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/>
          </a:blip>
          <a:srcRect l="7331" r="7286" b="3"/>
          <a:stretch/>
        </p:blipFill>
        <p:spPr>
          <a:xfrm>
            <a:off x="245660" y="321733"/>
            <a:ext cx="5293729" cy="4107392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50991" y="321732"/>
            <a:ext cx="3251710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68346-C32D-DD41-827F-AE2B8C9DF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8940" y="550843"/>
            <a:ext cx="2911867" cy="5841439"/>
          </a:xfrm>
        </p:spPr>
        <p:txBody>
          <a:bodyPr anchor="ctr">
            <a:normAutofit/>
          </a:bodyPr>
          <a:lstStyle/>
          <a:p>
            <a:pPr>
              <a:buClr>
                <a:schemeClr val="bg1"/>
              </a:buClr>
            </a:pPr>
            <a:r>
              <a:rPr lang="en-US" sz="1800" dirty="0">
                <a:solidFill>
                  <a:srgbClr val="FFFFFF"/>
                </a:solidFill>
              </a:rPr>
              <a:t>The competition wants more than your customers: They also want your people. </a:t>
            </a:r>
          </a:p>
          <a:p>
            <a:endParaRPr lang="en-US" sz="1800" dirty="0">
              <a:solidFill>
                <a:srgbClr val="FFFFFF"/>
              </a:solidFill>
            </a:endParaRPr>
          </a:p>
          <a:p>
            <a:pPr>
              <a:buClr>
                <a:schemeClr val="bg1"/>
              </a:buClr>
            </a:pPr>
            <a:r>
              <a:rPr lang="en-US" sz="1800" dirty="0">
                <a:solidFill>
                  <a:schemeClr val="bg1"/>
                </a:solidFill>
              </a:rPr>
              <a:t>In addition to salary, high performance team members want growth and development opportunities that will help them become more successful </a:t>
            </a:r>
            <a:r>
              <a:rPr lang="en-US" sz="1800" b="1" dirty="0">
                <a:solidFill>
                  <a:schemeClr val="bg1"/>
                </a:solidFill>
              </a:rPr>
              <a:t>personally and professionally.</a:t>
            </a:r>
          </a:p>
          <a:p>
            <a:endParaRPr lang="en-US" sz="1800" b="1" u="sng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r>
              <a:rPr lang="en-US" sz="1800" dirty="0">
                <a:solidFill>
                  <a:schemeClr val="bg1"/>
                </a:solidFill>
              </a:rPr>
              <a:t>High impact leaders understand they must offer more development opportunities in order to become the employer of choice in their area and in their industry.</a:t>
            </a:r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418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15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699589"/>
            <a:ext cx="2755857" cy="3200399"/>
            <a:chOff x="697883" y="1816768"/>
            <a:chExt cx="3674476" cy="3200399"/>
          </a:xfrm>
          <a:solidFill>
            <a:schemeClr val="accent1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lumMod val="89000"/>
                  </a:schemeClr>
                </a:gs>
                <a:gs pos="23000">
                  <a:schemeClr val="accent3">
                    <a:lumMod val="89000"/>
                  </a:schemeClr>
                </a:gs>
                <a:gs pos="69000">
                  <a:schemeClr val="accent3">
                    <a:lumMod val="75000"/>
                  </a:schemeClr>
                </a:gs>
                <a:gs pos="97000">
                  <a:schemeClr val="accent3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17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gradFill>
              <a:gsLst>
                <a:gs pos="0">
                  <a:schemeClr val="accent3">
                    <a:lumMod val="89000"/>
                  </a:schemeClr>
                </a:gs>
                <a:gs pos="23000">
                  <a:schemeClr val="accent3">
                    <a:lumMod val="89000"/>
                  </a:schemeClr>
                </a:gs>
                <a:gs pos="69000">
                  <a:schemeClr val="accent3">
                    <a:lumMod val="75000"/>
                  </a:schemeClr>
                </a:gs>
                <a:gs pos="97000">
                  <a:schemeClr val="accent3">
                    <a:lumMod val="70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9C95DD6-8785-324C-A375-F82741954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657" y="2415322"/>
            <a:ext cx="2588798" cy="2399869"/>
          </a:xfrm>
        </p:spPr>
        <p:txBody>
          <a:bodyPr>
            <a:normAutofit/>
          </a:bodyPr>
          <a:lstStyle/>
          <a:p>
            <a:pPr algn="ctr"/>
            <a:r>
              <a:rPr lang="en-US" sz="3500">
                <a:solidFill>
                  <a:srgbClr val="FFFFFF"/>
                </a:solidFill>
              </a:rPr>
              <a:t>Culture Vs.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06DDF-455C-A44A-A978-6277FAA3C7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0480" y="804672"/>
            <a:ext cx="4711446" cy="524865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4400" i="1" dirty="0"/>
              <a:t>“Culture doesn’t just eat strategy for breakfast; it eats everything.”</a:t>
            </a:r>
          </a:p>
          <a:p>
            <a:pPr marL="0" indent="0">
              <a:buNone/>
            </a:pPr>
            <a:r>
              <a:rPr lang="en-US" sz="1600" i="1" dirty="0"/>
              <a:t>David Katz, President of Coca-Cola Consolidated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8659269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6C20283-73E0-40EC-8AD8-057F581F6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28">
            <a:extLst>
              <a:ext uri="{FF2B5EF4-FFF2-40B4-BE49-F238E27FC236}">
                <a16:creationId xmlns:a16="http://schemas.microsoft.com/office/drawing/2014/main" id="{3FCC729B-E528-40C3-82D3-BA4375575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720090" y="0"/>
            <a:ext cx="8413995" cy="6858000"/>
          </a:xfrm>
          <a:custGeom>
            <a:avLst/>
            <a:gdLst>
              <a:gd name="connsiteX0" fmla="*/ 0 w 11218661"/>
              <a:gd name="connsiteY0" fmla="*/ 0 h 6858000"/>
              <a:gd name="connsiteX1" fmla="*/ 8042507 w 11218661"/>
              <a:gd name="connsiteY1" fmla="*/ 0 h 6858000"/>
              <a:gd name="connsiteX2" fmla="*/ 11218661 w 11218661"/>
              <a:gd name="connsiteY2" fmla="*/ 6858000 h 6858000"/>
              <a:gd name="connsiteX3" fmla="*/ 0 w 1121866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18661" h="6858000">
                <a:moveTo>
                  <a:pt x="0" y="0"/>
                </a:moveTo>
                <a:lnTo>
                  <a:pt x="8042507" y="0"/>
                </a:lnTo>
                <a:lnTo>
                  <a:pt x="11218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26">
            <a:extLst>
              <a:ext uri="{FF2B5EF4-FFF2-40B4-BE49-F238E27FC236}">
                <a16:creationId xmlns:a16="http://schemas.microsoft.com/office/drawing/2014/main" id="{58F1FB8D-1842-4A04-998D-6CF047AB2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065186" y="0"/>
            <a:ext cx="8078814" cy="6858000"/>
          </a:xfrm>
          <a:custGeom>
            <a:avLst/>
            <a:gdLst>
              <a:gd name="connsiteX0" fmla="*/ 0 w 10771752"/>
              <a:gd name="connsiteY0" fmla="*/ 0 h 6858000"/>
              <a:gd name="connsiteX1" fmla="*/ 7595598 w 10771752"/>
              <a:gd name="connsiteY1" fmla="*/ 0 h 6858000"/>
              <a:gd name="connsiteX2" fmla="*/ 10771752 w 10771752"/>
              <a:gd name="connsiteY2" fmla="*/ 6858000 h 6858000"/>
              <a:gd name="connsiteX3" fmla="*/ 0 w 1077175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71752" h="6858000">
                <a:moveTo>
                  <a:pt x="0" y="0"/>
                </a:moveTo>
                <a:lnTo>
                  <a:pt x="7595598" y="0"/>
                </a:lnTo>
                <a:lnTo>
                  <a:pt x="107717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62EF21-03CA-2444-BC6C-76F33A65B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8029" y="365125"/>
            <a:ext cx="537337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Turnover Dilemma</a:t>
            </a:r>
          </a:p>
        </p:txBody>
      </p:sp>
      <p:pic>
        <p:nvPicPr>
          <p:cNvPr id="5" name="Picture 4" descr="A picture containing indoor, sitting, sky&#10;&#10;Description automatically generated">
            <a:extLst>
              <a:ext uri="{FF2B5EF4-FFF2-40B4-BE49-F238E27FC236}">
                <a16:creationId xmlns:a16="http://schemas.microsoft.com/office/drawing/2014/main" id="{174CE0F5-DEBD-F445-824D-79CD11420D3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2852"/>
          <a:stretch/>
        </p:blipFill>
        <p:spPr>
          <a:xfrm>
            <a:off x="360045" y="2524107"/>
            <a:ext cx="2569467" cy="180930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21BD7-3592-D24B-AA74-B05D18CE0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0636" y="2022601"/>
            <a:ext cx="5370763" cy="4154361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2000" dirty="0"/>
              <a:t>We primarily interview, select, and hire employees based on the </a:t>
            </a:r>
            <a:r>
              <a:rPr lang="en-US" sz="2000" b="1" dirty="0"/>
              <a:t>competency</a:t>
            </a:r>
            <a:r>
              <a:rPr lang="en-US" sz="2000" dirty="0"/>
              <a:t> of the candidate. But, we are usually </a:t>
            </a:r>
            <a:r>
              <a:rPr lang="en-US" sz="2000" u="sng" dirty="0"/>
              <a:t>terminating</a:t>
            </a:r>
            <a:r>
              <a:rPr lang="en-US" sz="2000" dirty="0"/>
              <a:t> employees based on </a:t>
            </a:r>
            <a:r>
              <a:rPr lang="en-US" sz="2000" b="1" dirty="0"/>
              <a:t>character.</a:t>
            </a:r>
          </a:p>
          <a:p>
            <a:pPr>
              <a:buClr>
                <a:schemeClr val="tx1"/>
              </a:buClr>
            </a:pPr>
            <a:endParaRPr lang="en-US" sz="2000" b="1" dirty="0"/>
          </a:p>
          <a:p>
            <a:pPr>
              <a:buClr>
                <a:schemeClr val="tx1"/>
              </a:buClr>
            </a:pPr>
            <a:r>
              <a:rPr lang="en-US" sz="2000" b="1" dirty="0"/>
              <a:t>Employees are hired for what they know, but fired for who they are</a:t>
            </a:r>
            <a:r>
              <a:rPr lang="en-US" sz="2000" dirty="0"/>
              <a:t>. Performance problems are almost exclusively a character issue.</a:t>
            </a:r>
          </a:p>
          <a:p>
            <a:pPr>
              <a:buClr>
                <a:schemeClr val="tx1"/>
              </a:buClr>
            </a:pPr>
            <a:endParaRPr lang="en-US" sz="2000" dirty="0"/>
          </a:p>
          <a:p>
            <a:pPr>
              <a:buClr>
                <a:schemeClr val="tx1"/>
              </a:buClr>
            </a:pPr>
            <a:r>
              <a:rPr lang="en-US" sz="2000" dirty="0"/>
              <a:t>Most training and development is focused on developing competency, not character.  </a:t>
            </a:r>
          </a:p>
          <a:p>
            <a:endParaRPr lang="en-US" sz="1700" b="1" dirty="0"/>
          </a:p>
          <a:p>
            <a:pPr marL="0" indent="0">
              <a:buNone/>
            </a:pPr>
            <a:endParaRPr lang="en-US" sz="1700" b="1" dirty="0"/>
          </a:p>
        </p:txBody>
      </p:sp>
    </p:spTree>
    <p:extLst>
      <p:ext uri="{BB962C8B-B14F-4D97-AF65-F5344CB8AC3E}">
        <p14:creationId xmlns:p14="http://schemas.microsoft.com/office/powerpoint/2010/main" val="25873466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62524-DB64-D541-B8CD-C108DA2E3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 Leverages Competency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C11CE43-B2DF-8546-BF2C-546183BE2C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37691" y="2391641"/>
            <a:ext cx="5283503" cy="4164644"/>
          </a:xfrm>
          <a:effectLst>
            <a:softEdge rad="19050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8A16F7F-0A95-E14F-92BD-9B7538151FBE}"/>
              </a:ext>
            </a:extLst>
          </p:cNvPr>
          <p:cNvSpPr txBox="1"/>
          <p:nvPr/>
        </p:nvSpPr>
        <p:spPr>
          <a:xfrm>
            <a:off x="3072238" y="3336639"/>
            <a:ext cx="3023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Character 90%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B1F06C-76EE-614E-8917-FEA4092D8F03}"/>
              </a:ext>
            </a:extLst>
          </p:cNvPr>
          <p:cNvSpPr txBox="1"/>
          <p:nvPr/>
        </p:nvSpPr>
        <p:spPr>
          <a:xfrm>
            <a:off x="5980378" y="5395654"/>
            <a:ext cx="3023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Competency 10%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05170E3-B64F-FB40-A904-91870508933B}"/>
              </a:ext>
            </a:extLst>
          </p:cNvPr>
          <p:cNvSpPr txBox="1">
            <a:spLocks/>
          </p:cNvSpPr>
          <p:nvPr/>
        </p:nvSpPr>
        <p:spPr>
          <a:xfrm>
            <a:off x="489902" y="1526752"/>
            <a:ext cx="7779080" cy="174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2623C0"/>
              </a:buClr>
              <a:buFont typeface="Wingdings" pitchFamily="2" charset="2"/>
              <a:buChar char="Ø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itchFamily="2" charset="2"/>
              <a:buChar char="§"/>
              <a:defRPr sz="2000" kern="1200">
                <a:solidFill>
                  <a:srgbClr val="2623C0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endParaRPr lang="en-US" b="1" dirty="0"/>
          </a:p>
          <a:p>
            <a:r>
              <a:rPr lang="en-US" dirty="0"/>
              <a:t>90% of our results as individuals and organizations is determined by character.</a:t>
            </a:r>
          </a:p>
        </p:txBody>
      </p:sp>
    </p:spTree>
    <p:extLst>
      <p:ext uri="{BB962C8B-B14F-4D97-AF65-F5344CB8AC3E}">
        <p14:creationId xmlns:p14="http://schemas.microsoft.com/office/powerpoint/2010/main" val="2314725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A8AA5BC-4F7A-4226-8F99-6D824B226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9144000" cy="6861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E5445C6-DD42-4979-86FF-03730E8C6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300" y="321733"/>
            <a:ext cx="8680116" cy="6214534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27000" cap="sq" cmpd="thinThick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3F8C48C-EC95-4248-BC90-3D7F2E5F42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2"/>
            <a:ext cx="6858000" cy="2840037"/>
          </a:xfrm>
        </p:spPr>
        <p:txBody>
          <a:bodyPr>
            <a:normAutofit/>
          </a:bodyPr>
          <a:lstStyle/>
          <a:p>
            <a:r>
              <a:rPr lang="en-US" sz="5000" dirty="0"/>
              <a:t>What Is The Transformation Equation?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5000665-DFC7-417E-8FD7-516A0F15C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3300" y="4109417"/>
            <a:ext cx="20574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22408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Transformation Equation</a:t>
            </a:r>
          </a:p>
        </p:txBody>
      </p:sp>
      <p:grpSp>
        <p:nvGrpSpPr>
          <p:cNvPr id="208" name="Group 207"/>
          <p:cNvGrpSpPr/>
          <p:nvPr/>
        </p:nvGrpSpPr>
        <p:grpSpPr>
          <a:xfrm>
            <a:off x="188506" y="990600"/>
            <a:ext cx="8847918" cy="609600"/>
            <a:chOff x="188506" y="990600"/>
            <a:chExt cx="8847918" cy="609600"/>
          </a:xfrm>
        </p:grpSpPr>
        <p:sp>
          <p:nvSpPr>
            <p:cNvPr id="27" name="Equal 26"/>
            <p:cNvSpPr/>
            <p:nvPr/>
          </p:nvSpPr>
          <p:spPr>
            <a:xfrm>
              <a:off x="7141284" y="1129900"/>
              <a:ext cx="304800" cy="394100"/>
            </a:xfrm>
            <a:prstGeom prst="mathEqual">
              <a:avLst>
                <a:gd name="adj1" fmla="val 4413"/>
                <a:gd name="adj2" fmla="val 10506"/>
              </a:avLst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465807" y="1161826"/>
              <a:ext cx="1570617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dirty="0"/>
                <a:t>Transformation</a:t>
              </a:r>
            </a:p>
          </p:txBody>
        </p:sp>
        <p:grpSp>
          <p:nvGrpSpPr>
            <p:cNvPr id="207" name="Group 206"/>
            <p:cNvGrpSpPr/>
            <p:nvPr/>
          </p:nvGrpSpPr>
          <p:grpSpPr>
            <a:xfrm>
              <a:off x="188506" y="990600"/>
              <a:ext cx="6859994" cy="609600"/>
              <a:chOff x="188506" y="990600"/>
              <a:chExt cx="6859994" cy="609600"/>
            </a:xfrm>
          </p:grpSpPr>
          <p:sp>
            <p:nvSpPr>
              <p:cNvPr id="23" name="Plus 22"/>
              <p:cNvSpPr/>
              <p:nvPr/>
            </p:nvSpPr>
            <p:spPr>
              <a:xfrm>
                <a:off x="1295400" y="1153864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02" name="Group 201"/>
              <p:cNvGrpSpPr/>
              <p:nvPr/>
            </p:nvGrpSpPr>
            <p:grpSpPr>
              <a:xfrm>
                <a:off x="1752600" y="990600"/>
                <a:ext cx="914400" cy="609600"/>
                <a:chOff x="1752600" y="990600"/>
                <a:chExt cx="914400" cy="609600"/>
              </a:xfrm>
            </p:grpSpPr>
            <p:sp>
              <p:nvSpPr>
                <p:cNvPr id="192" name="Rectangle 191"/>
                <p:cNvSpPr/>
                <p:nvPr/>
              </p:nvSpPr>
              <p:spPr>
                <a:xfrm>
                  <a:off x="17526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TextBox 39"/>
                <p:cNvSpPr txBox="1"/>
                <p:nvPr/>
              </p:nvSpPr>
              <p:spPr>
                <a:xfrm>
                  <a:off x="1828800" y="1152752"/>
                  <a:ext cx="7620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Buy-In</a:t>
                  </a:r>
                  <a:endParaRPr lang="en-US" sz="1200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206" name="Group 205"/>
              <p:cNvGrpSpPr/>
              <p:nvPr/>
            </p:nvGrpSpPr>
            <p:grpSpPr>
              <a:xfrm>
                <a:off x="6057900" y="990600"/>
                <a:ext cx="990600" cy="609600"/>
                <a:chOff x="6057900" y="990600"/>
                <a:chExt cx="990600" cy="609600"/>
              </a:xfrm>
            </p:grpSpPr>
            <p:sp>
              <p:nvSpPr>
                <p:cNvPr id="191" name="Rectangle 190"/>
                <p:cNvSpPr/>
                <p:nvPr/>
              </p:nvSpPr>
              <p:spPr>
                <a:xfrm>
                  <a:off x="60960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6057900" y="1141511"/>
                  <a:ext cx="9906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Execution</a:t>
                  </a:r>
                </a:p>
              </p:txBody>
            </p:sp>
          </p:grpSp>
          <p:grpSp>
            <p:nvGrpSpPr>
              <p:cNvPr id="203" name="Group 202"/>
              <p:cNvGrpSpPr/>
              <p:nvPr/>
            </p:nvGrpSpPr>
            <p:grpSpPr>
              <a:xfrm>
                <a:off x="188506" y="990600"/>
                <a:ext cx="1123950" cy="609600"/>
                <a:chOff x="188506" y="990600"/>
                <a:chExt cx="1123950" cy="609600"/>
              </a:xfrm>
            </p:grpSpPr>
            <p:sp>
              <p:nvSpPr>
                <p:cNvPr id="193" name="Rectangle 192"/>
                <p:cNvSpPr/>
                <p:nvPr/>
              </p:nvSpPr>
              <p:spPr>
                <a:xfrm>
                  <a:off x="233787" y="990600"/>
                  <a:ext cx="1023513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TextBox 43"/>
                <p:cNvSpPr txBox="1"/>
                <p:nvPr/>
              </p:nvSpPr>
              <p:spPr>
                <a:xfrm>
                  <a:off x="188506" y="1069766"/>
                  <a:ext cx="1123950" cy="49244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50" dirty="0">
                      <a:solidFill>
                        <a:schemeClr val="bg1"/>
                      </a:solidFill>
                    </a:rPr>
                    <a:t>Leadership Development</a:t>
                  </a:r>
                </a:p>
              </p:txBody>
            </p:sp>
          </p:grpSp>
          <p:grpSp>
            <p:nvGrpSpPr>
              <p:cNvPr id="205" name="Group 204"/>
              <p:cNvGrpSpPr/>
              <p:nvPr/>
            </p:nvGrpSpPr>
            <p:grpSpPr>
              <a:xfrm>
                <a:off x="4572000" y="990600"/>
                <a:ext cx="1085850" cy="609600"/>
                <a:chOff x="4572000" y="990600"/>
                <a:chExt cx="1085850" cy="609600"/>
              </a:xfrm>
            </p:grpSpPr>
            <p:sp>
              <p:nvSpPr>
                <p:cNvPr id="190" name="Rectangle 189"/>
                <p:cNvSpPr/>
                <p:nvPr/>
              </p:nvSpPr>
              <p:spPr>
                <a:xfrm>
                  <a:off x="4607634" y="990600"/>
                  <a:ext cx="10287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TextBox 47"/>
                <p:cNvSpPr txBox="1"/>
                <p:nvPr/>
              </p:nvSpPr>
              <p:spPr>
                <a:xfrm>
                  <a:off x="4572000" y="1140312"/>
                  <a:ext cx="1085850" cy="28469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50" dirty="0">
                      <a:solidFill>
                        <a:schemeClr val="bg1"/>
                      </a:solidFill>
                    </a:rPr>
                    <a:t>Competency</a:t>
                  </a:r>
                </a:p>
              </p:txBody>
            </p:sp>
          </p:grpSp>
          <p:sp>
            <p:nvSpPr>
              <p:cNvPr id="197" name="Plus 196"/>
              <p:cNvSpPr/>
              <p:nvPr/>
            </p:nvSpPr>
            <p:spPr>
              <a:xfrm>
                <a:off x="2743200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Plus 197"/>
              <p:cNvSpPr/>
              <p:nvPr/>
            </p:nvSpPr>
            <p:spPr>
              <a:xfrm>
                <a:off x="4169484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Plus 198"/>
              <p:cNvSpPr/>
              <p:nvPr/>
            </p:nvSpPr>
            <p:spPr>
              <a:xfrm>
                <a:off x="5671074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04" name="Group 203"/>
              <p:cNvGrpSpPr/>
              <p:nvPr/>
            </p:nvGrpSpPr>
            <p:grpSpPr>
              <a:xfrm>
                <a:off x="3124200" y="990600"/>
                <a:ext cx="1066800" cy="609600"/>
                <a:chOff x="3124200" y="990600"/>
                <a:chExt cx="1066800" cy="609600"/>
              </a:xfrm>
            </p:grpSpPr>
            <p:sp>
              <p:nvSpPr>
                <p:cNvPr id="194" name="Rectangle 193"/>
                <p:cNvSpPr/>
                <p:nvPr/>
              </p:nvSpPr>
              <p:spPr>
                <a:xfrm>
                  <a:off x="32004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TextBox 199"/>
                <p:cNvSpPr txBox="1"/>
                <p:nvPr/>
              </p:nvSpPr>
              <p:spPr>
                <a:xfrm>
                  <a:off x="3124200" y="1028231"/>
                  <a:ext cx="10668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Unifying Purpose</a:t>
                  </a:r>
                </a:p>
              </p:txBody>
            </p:sp>
          </p:grpSp>
        </p:grpSp>
      </p:grpSp>
      <p:sp>
        <p:nvSpPr>
          <p:cNvPr id="134" name="TextBox 133">
            <a:extLst>
              <a:ext uri="{FF2B5EF4-FFF2-40B4-BE49-F238E27FC236}">
                <a16:creationId xmlns:a16="http://schemas.microsoft.com/office/drawing/2014/main" id="{31A88268-9452-CB47-96B1-8B61F4194A96}"/>
              </a:ext>
            </a:extLst>
          </p:cNvPr>
          <p:cNvSpPr txBox="1"/>
          <p:nvPr/>
        </p:nvSpPr>
        <p:spPr>
          <a:xfrm>
            <a:off x="219075" y="2751830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80CF583F-5D85-F04F-AF59-1BF97D72BB67}"/>
              </a:ext>
            </a:extLst>
          </p:cNvPr>
          <p:cNvSpPr txBox="1"/>
          <p:nvPr/>
        </p:nvSpPr>
        <p:spPr>
          <a:xfrm>
            <a:off x="233787" y="5333255"/>
            <a:ext cx="110018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90196163-37EE-9344-B00D-E02BC9653C57}"/>
              </a:ext>
            </a:extLst>
          </p:cNvPr>
          <p:cNvSpPr txBox="1"/>
          <p:nvPr/>
        </p:nvSpPr>
        <p:spPr>
          <a:xfrm>
            <a:off x="1828800" y="2006377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E5AFF7C9-FDF4-FE45-AE3D-68D570E76041}"/>
              </a:ext>
            </a:extLst>
          </p:cNvPr>
          <p:cNvSpPr txBox="1"/>
          <p:nvPr/>
        </p:nvSpPr>
        <p:spPr>
          <a:xfrm>
            <a:off x="1828800" y="3672274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088F0710-129D-6A40-8CDF-E8DA00F7522E}"/>
              </a:ext>
            </a:extLst>
          </p:cNvPr>
          <p:cNvSpPr txBox="1"/>
          <p:nvPr/>
        </p:nvSpPr>
        <p:spPr>
          <a:xfrm>
            <a:off x="1828800" y="4492028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23C6724F-325B-A545-B6F5-BC519F47CD16}"/>
              </a:ext>
            </a:extLst>
          </p:cNvPr>
          <p:cNvSpPr txBox="1"/>
          <p:nvPr/>
        </p:nvSpPr>
        <p:spPr>
          <a:xfrm>
            <a:off x="3124200" y="190354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46EC3EB7-9511-B146-877A-E7A2AB86D33D}"/>
              </a:ext>
            </a:extLst>
          </p:cNvPr>
          <p:cNvSpPr txBox="1"/>
          <p:nvPr/>
        </p:nvSpPr>
        <p:spPr>
          <a:xfrm>
            <a:off x="4572000" y="1984672"/>
            <a:ext cx="106680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AF3F8473-8990-7147-A852-558F7D1110C6}"/>
              </a:ext>
            </a:extLst>
          </p:cNvPr>
          <p:cNvSpPr txBox="1"/>
          <p:nvPr/>
        </p:nvSpPr>
        <p:spPr>
          <a:xfrm>
            <a:off x="6057900" y="1992064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B19A7F-A8F1-4A4E-A539-389A70A58FF2}"/>
              </a:ext>
            </a:extLst>
          </p:cNvPr>
          <p:cNvSpPr txBox="1"/>
          <p:nvPr/>
        </p:nvSpPr>
        <p:spPr>
          <a:xfrm>
            <a:off x="233787" y="5939217"/>
            <a:ext cx="838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 Copyright © 2019 Ria Story and Mack Story.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8043973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Transformation Equation</a:t>
            </a:r>
          </a:p>
        </p:txBody>
      </p:sp>
      <p:sp>
        <p:nvSpPr>
          <p:cNvPr id="226" name="Rectangle 225"/>
          <p:cNvSpPr/>
          <p:nvPr/>
        </p:nvSpPr>
        <p:spPr>
          <a:xfrm>
            <a:off x="233787" y="1814577"/>
            <a:ext cx="1032672" cy="602399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31A88268-9452-CB47-96B1-8B61F4194A96}"/>
              </a:ext>
            </a:extLst>
          </p:cNvPr>
          <p:cNvSpPr txBox="1"/>
          <p:nvPr/>
        </p:nvSpPr>
        <p:spPr>
          <a:xfrm>
            <a:off x="219075" y="2751830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80CF583F-5D85-F04F-AF59-1BF97D72BB67}"/>
              </a:ext>
            </a:extLst>
          </p:cNvPr>
          <p:cNvSpPr txBox="1"/>
          <p:nvPr/>
        </p:nvSpPr>
        <p:spPr>
          <a:xfrm>
            <a:off x="233787" y="5333255"/>
            <a:ext cx="110018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E5AFF7C9-FDF4-FE45-AE3D-68D570E76041}"/>
              </a:ext>
            </a:extLst>
          </p:cNvPr>
          <p:cNvSpPr txBox="1"/>
          <p:nvPr/>
        </p:nvSpPr>
        <p:spPr>
          <a:xfrm>
            <a:off x="1828800" y="3672274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088F0710-129D-6A40-8CDF-E8DA00F7522E}"/>
              </a:ext>
            </a:extLst>
          </p:cNvPr>
          <p:cNvSpPr txBox="1"/>
          <p:nvPr/>
        </p:nvSpPr>
        <p:spPr>
          <a:xfrm>
            <a:off x="1828800" y="4492028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B19A7F-A8F1-4A4E-A539-389A70A58FF2}"/>
              </a:ext>
            </a:extLst>
          </p:cNvPr>
          <p:cNvSpPr txBox="1"/>
          <p:nvPr/>
        </p:nvSpPr>
        <p:spPr>
          <a:xfrm>
            <a:off x="233787" y="5939217"/>
            <a:ext cx="838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 Copyright © 2019 Ria Story and Mack Story. All Rights Reserved.</a:t>
            </a:r>
          </a:p>
        </p:txBody>
      </p:sp>
      <p:grpSp>
        <p:nvGrpSpPr>
          <p:cNvPr id="73" name="Group 72"/>
          <p:cNvGrpSpPr/>
          <p:nvPr/>
        </p:nvGrpSpPr>
        <p:grpSpPr>
          <a:xfrm>
            <a:off x="188506" y="990600"/>
            <a:ext cx="8847918" cy="609600"/>
            <a:chOff x="188506" y="990600"/>
            <a:chExt cx="8847918" cy="609600"/>
          </a:xfrm>
        </p:grpSpPr>
        <p:sp>
          <p:nvSpPr>
            <p:cNvPr id="74" name="Equal 73"/>
            <p:cNvSpPr/>
            <p:nvPr/>
          </p:nvSpPr>
          <p:spPr>
            <a:xfrm>
              <a:off x="7141284" y="1129900"/>
              <a:ext cx="304800" cy="394100"/>
            </a:xfrm>
            <a:prstGeom prst="mathEqual">
              <a:avLst>
                <a:gd name="adj1" fmla="val 4413"/>
                <a:gd name="adj2" fmla="val 10506"/>
              </a:avLst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465807" y="1161826"/>
              <a:ext cx="1570617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dirty="0"/>
                <a:t>Transformation</a:t>
              </a:r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188506" y="990600"/>
              <a:ext cx="6859994" cy="609600"/>
              <a:chOff x="188506" y="990600"/>
              <a:chExt cx="6859994" cy="609600"/>
            </a:xfrm>
          </p:grpSpPr>
          <p:sp>
            <p:nvSpPr>
              <p:cNvPr id="77" name="Plus 76"/>
              <p:cNvSpPr/>
              <p:nvPr/>
            </p:nvSpPr>
            <p:spPr>
              <a:xfrm>
                <a:off x="1295400" y="1153864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8" name="Group 77"/>
              <p:cNvGrpSpPr/>
              <p:nvPr/>
            </p:nvGrpSpPr>
            <p:grpSpPr>
              <a:xfrm>
                <a:off x="1752600" y="990600"/>
                <a:ext cx="914400" cy="609600"/>
                <a:chOff x="1752600" y="990600"/>
                <a:chExt cx="914400" cy="609600"/>
              </a:xfrm>
            </p:grpSpPr>
            <p:sp>
              <p:nvSpPr>
                <p:cNvPr id="94" name="Rectangle 93"/>
                <p:cNvSpPr/>
                <p:nvPr/>
              </p:nvSpPr>
              <p:spPr>
                <a:xfrm>
                  <a:off x="17526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TextBox 94"/>
                <p:cNvSpPr txBox="1"/>
                <p:nvPr/>
              </p:nvSpPr>
              <p:spPr>
                <a:xfrm>
                  <a:off x="1828800" y="1152752"/>
                  <a:ext cx="7620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Buy-In</a:t>
                  </a:r>
                  <a:endParaRPr lang="en-US" sz="1200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79" name="Group 78"/>
              <p:cNvGrpSpPr/>
              <p:nvPr/>
            </p:nvGrpSpPr>
            <p:grpSpPr>
              <a:xfrm>
                <a:off x="6057900" y="990600"/>
                <a:ext cx="990600" cy="609600"/>
                <a:chOff x="6057900" y="990600"/>
                <a:chExt cx="990600" cy="609600"/>
              </a:xfrm>
            </p:grpSpPr>
            <p:sp>
              <p:nvSpPr>
                <p:cNvPr id="92" name="Rectangle 91"/>
                <p:cNvSpPr/>
                <p:nvPr/>
              </p:nvSpPr>
              <p:spPr>
                <a:xfrm>
                  <a:off x="60960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TextBox 92"/>
                <p:cNvSpPr txBox="1"/>
                <p:nvPr/>
              </p:nvSpPr>
              <p:spPr>
                <a:xfrm>
                  <a:off x="6057900" y="1141511"/>
                  <a:ext cx="9906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Execution</a:t>
                  </a:r>
                </a:p>
              </p:txBody>
            </p:sp>
          </p:grpSp>
          <p:grpSp>
            <p:nvGrpSpPr>
              <p:cNvPr id="80" name="Group 79"/>
              <p:cNvGrpSpPr/>
              <p:nvPr/>
            </p:nvGrpSpPr>
            <p:grpSpPr>
              <a:xfrm>
                <a:off x="188506" y="990600"/>
                <a:ext cx="1123950" cy="609600"/>
                <a:chOff x="188506" y="990600"/>
                <a:chExt cx="1123950" cy="609600"/>
              </a:xfrm>
            </p:grpSpPr>
            <p:sp>
              <p:nvSpPr>
                <p:cNvPr id="90" name="Rectangle 89"/>
                <p:cNvSpPr/>
                <p:nvPr/>
              </p:nvSpPr>
              <p:spPr>
                <a:xfrm>
                  <a:off x="233787" y="990600"/>
                  <a:ext cx="1023513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" name="TextBox 90"/>
                <p:cNvSpPr txBox="1"/>
                <p:nvPr/>
              </p:nvSpPr>
              <p:spPr>
                <a:xfrm>
                  <a:off x="188506" y="1069766"/>
                  <a:ext cx="1123950" cy="49244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50" dirty="0">
                      <a:solidFill>
                        <a:schemeClr val="bg1"/>
                      </a:solidFill>
                    </a:rPr>
                    <a:t>Leadership Development</a:t>
                  </a:r>
                </a:p>
              </p:txBody>
            </p:sp>
          </p:grpSp>
          <p:grpSp>
            <p:nvGrpSpPr>
              <p:cNvPr id="81" name="Group 80"/>
              <p:cNvGrpSpPr/>
              <p:nvPr/>
            </p:nvGrpSpPr>
            <p:grpSpPr>
              <a:xfrm>
                <a:off x="4572000" y="990600"/>
                <a:ext cx="1085850" cy="609600"/>
                <a:chOff x="4572000" y="990600"/>
                <a:chExt cx="1085850" cy="609600"/>
              </a:xfrm>
            </p:grpSpPr>
            <p:sp>
              <p:nvSpPr>
                <p:cNvPr id="88" name="Rectangle 87"/>
                <p:cNvSpPr/>
                <p:nvPr/>
              </p:nvSpPr>
              <p:spPr>
                <a:xfrm>
                  <a:off x="4607634" y="990600"/>
                  <a:ext cx="10287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TextBox 88"/>
                <p:cNvSpPr txBox="1"/>
                <p:nvPr/>
              </p:nvSpPr>
              <p:spPr>
                <a:xfrm>
                  <a:off x="4572000" y="1140312"/>
                  <a:ext cx="1085850" cy="28469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50" dirty="0">
                      <a:solidFill>
                        <a:schemeClr val="bg1"/>
                      </a:solidFill>
                    </a:rPr>
                    <a:t>Competency</a:t>
                  </a:r>
                </a:p>
              </p:txBody>
            </p:sp>
          </p:grpSp>
          <p:sp>
            <p:nvSpPr>
              <p:cNvPr id="82" name="Plus 81"/>
              <p:cNvSpPr/>
              <p:nvPr/>
            </p:nvSpPr>
            <p:spPr>
              <a:xfrm>
                <a:off x="2743200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Plus 82"/>
              <p:cNvSpPr/>
              <p:nvPr/>
            </p:nvSpPr>
            <p:spPr>
              <a:xfrm>
                <a:off x="4169484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Plus 83"/>
              <p:cNvSpPr/>
              <p:nvPr/>
            </p:nvSpPr>
            <p:spPr>
              <a:xfrm>
                <a:off x="5671074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5" name="Group 84"/>
              <p:cNvGrpSpPr/>
              <p:nvPr/>
            </p:nvGrpSpPr>
            <p:grpSpPr>
              <a:xfrm>
                <a:off x="3124200" y="990600"/>
                <a:ext cx="1066800" cy="609600"/>
                <a:chOff x="3124200" y="990600"/>
                <a:chExt cx="1066800" cy="609600"/>
              </a:xfrm>
            </p:grpSpPr>
            <p:sp>
              <p:nvSpPr>
                <p:cNvPr id="86" name="Rectangle 85"/>
                <p:cNvSpPr/>
                <p:nvPr/>
              </p:nvSpPr>
              <p:spPr>
                <a:xfrm>
                  <a:off x="32004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TextBox 86"/>
                <p:cNvSpPr txBox="1"/>
                <p:nvPr/>
              </p:nvSpPr>
              <p:spPr>
                <a:xfrm>
                  <a:off x="3124200" y="1028231"/>
                  <a:ext cx="10668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Unifying Purpose</a:t>
                  </a:r>
                </a:p>
              </p:txBody>
            </p:sp>
          </p:grpSp>
        </p:grpSp>
      </p:grpSp>
      <p:sp>
        <p:nvSpPr>
          <p:cNvPr id="96" name="Equal 95"/>
          <p:cNvSpPr/>
          <p:nvPr/>
        </p:nvSpPr>
        <p:spPr>
          <a:xfrm>
            <a:off x="7138809" y="1946677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7" name="Plus 96"/>
          <p:cNvSpPr/>
          <p:nvPr/>
        </p:nvSpPr>
        <p:spPr>
          <a:xfrm>
            <a:off x="1323609" y="1924580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17501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1826325" y="1969529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60935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100"/>
          <p:cNvSpPr txBox="1"/>
          <p:nvPr/>
        </p:nvSpPr>
        <p:spPr>
          <a:xfrm>
            <a:off x="6055425" y="1958288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4605159" y="1807377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4569525" y="1957089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04" name="Plus 103"/>
          <p:cNvSpPr/>
          <p:nvPr/>
        </p:nvSpPr>
        <p:spPr>
          <a:xfrm>
            <a:off x="2740725" y="1916089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Plus 104"/>
          <p:cNvSpPr/>
          <p:nvPr/>
        </p:nvSpPr>
        <p:spPr>
          <a:xfrm>
            <a:off x="4167009" y="1916089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Plus 105"/>
          <p:cNvSpPr/>
          <p:nvPr/>
        </p:nvSpPr>
        <p:spPr>
          <a:xfrm>
            <a:off x="5668599" y="192950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31979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3121725" y="1845008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8C00D322-53F2-401D-8BDD-E540DDDDC190}"/>
              </a:ext>
            </a:extLst>
          </p:cNvPr>
          <p:cNvSpPr/>
          <p:nvPr/>
        </p:nvSpPr>
        <p:spPr>
          <a:xfrm>
            <a:off x="7470075" y="1792024"/>
            <a:ext cx="1232065" cy="73648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4948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Transformation Equation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7543800" y="19812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Frustration</a:t>
            </a:r>
          </a:p>
        </p:txBody>
      </p:sp>
      <p:sp>
        <p:nvSpPr>
          <p:cNvPr id="226" name="Rectangle 225"/>
          <p:cNvSpPr/>
          <p:nvPr/>
        </p:nvSpPr>
        <p:spPr>
          <a:xfrm>
            <a:off x="233787" y="1814577"/>
            <a:ext cx="1032672" cy="602399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31A88268-9452-CB47-96B1-8B61F4194A96}"/>
              </a:ext>
            </a:extLst>
          </p:cNvPr>
          <p:cNvSpPr txBox="1"/>
          <p:nvPr/>
        </p:nvSpPr>
        <p:spPr>
          <a:xfrm>
            <a:off x="219075" y="2751830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80CF583F-5D85-F04F-AF59-1BF97D72BB67}"/>
              </a:ext>
            </a:extLst>
          </p:cNvPr>
          <p:cNvSpPr txBox="1"/>
          <p:nvPr/>
        </p:nvSpPr>
        <p:spPr>
          <a:xfrm>
            <a:off x="233787" y="5333255"/>
            <a:ext cx="110018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E5AFF7C9-FDF4-FE45-AE3D-68D570E76041}"/>
              </a:ext>
            </a:extLst>
          </p:cNvPr>
          <p:cNvSpPr txBox="1"/>
          <p:nvPr/>
        </p:nvSpPr>
        <p:spPr>
          <a:xfrm>
            <a:off x="1828800" y="3672274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088F0710-129D-6A40-8CDF-E8DA00F7522E}"/>
              </a:ext>
            </a:extLst>
          </p:cNvPr>
          <p:cNvSpPr txBox="1"/>
          <p:nvPr/>
        </p:nvSpPr>
        <p:spPr>
          <a:xfrm>
            <a:off x="1828800" y="4492028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B19A7F-A8F1-4A4E-A539-389A70A58FF2}"/>
              </a:ext>
            </a:extLst>
          </p:cNvPr>
          <p:cNvSpPr txBox="1"/>
          <p:nvPr/>
        </p:nvSpPr>
        <p:spPr>
          <a:xfrm>
            <a:off x="233787" y="5939217"/>
            <a:ext cx="838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 Copyright © 2019 Ria Story and Mack Story. All Rights Reserved.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952420A-AE80-3C4B-A631-EB44C594E228}"/>
              </a:ext>
            </a:extLst>
          </p:cNvPr>
          <p:cNvSpPr/>
          <p:nvPr/>
        </p:nvSpPr>
        <p:spPr>
          <a:xfrm>
            <a:off x="7470075" y="1792024"/>
            <a:ext cx="1232065" cy="73648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3" name="Group 72"/>
          <p:cNvGrpSpPr/>
          <p:nvPr/>
        </p:nvGrpSpPr>
        <p:grpSpPr>
          <a:xfrm>
            <a:off x="188506" y="990600"/>
            <a:ext cx="8847918" cy="609600"/>
            <a:chOff x="188506" y="990600"/>
            <a:chExt cx="8847918" cy="609600"/>
          </a:xfrm>
        </p:grpSpPr>
        <p:sp>
          <p:nvSpPr>
            <p:cNvPr id="74" name="Equal 73"/>
            <p:cNvSpPr/>
            <p:nvPr/>
          </p:nvSpPr>
          <p:spPr>
            <a:xfrm>
              <a:off x="7141284" y="1129900"/>
              <a:ext cx="304800" cy="394100"/>
            </a:xfrm>
            <a:prstGeom prst="mathEqual">
              <a:avLst>
                <a:gd name="adj1" fmla="val 4413"/>
                <a:gd name="adj2" fmla="val 10506"/>
              </a:avLst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465807" y="1161826"/>
              <a:ext cx="1570617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dirty="0"/>
                <a:t>Transformation</a:t>
              </a:r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188506" y="990600"/>
              <a:ext cx="6859994" cy="609600"/>
              <a:chOff x="188506" y="990600"/>
              <a:chExt cx="6859994" cy="609600"/>
            </a:xfrm>
          </p:grpSpPr>
          <p:sp>
            <p:nvSpPr>
              <p:cNvPr id="77" name="Plus 76"/>
              <p:cNvSpPr/>
              <p:nvPr/>
            </p:nvSpPr>
            <p:spPr>
              <a:xfrm>
                <a:off x="1295400" y="1153864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8" name="Group 77"/>
              <p:cNvGrpSpPr/>
              <p:nvPr/>
            </p:nvGrpSpPr>
            <p:grpSpPr>
              <a:xfrm>
                <a:off x="1752600" y="990600"/>
                <a:ext cx="914400" cy="609600"/>
                <a:chOff x="1752600" y="990600"/>
                <a:chExt cx="914400" cy="609600"/>
              </a:xfrm>
            </p:grpSpPr>
            <p:sp>
              <p:nvSpPr>
                <p:cNvPr id="94" name="Rectangle 93"/>
                <p:cNvSpPr/>
                <p:nvPr/>
              </p:nvSpPr>
              <p:spPr>
                <a:xfrm>
                  <a:off x="17526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TextBox 94"/>
                <p:cNvSpPr txBox="1"/>
                <p:nvPr/>
              </p:nvSpPr>
              <p:spPr>
                <a:xfrm>
                  <a:off x="1828800" y="1152752"/>
                  <a:ext cx="7620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Buy-In</a:t>
                  </a:r>
                  <a:endParaRPr lang="en-US" sz="1200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79" name="Group 78"/>
              <p:cNvGrpSpPr/>
              <p:nvPr/>
            </p:nvGrpSpPr>
            <p:grpSpPr>
              <a:xfrm>
                <a:off x="6057900" y="990600"/>
                <a:ext cx="990600" cy="609600"/>
                <a:chOff x="6057900" y="990600"/>
                <a:chExt cx="990600" cy="609600"/>
              </a:xfrm>
            </p:grpSpPr>
            <p:sp>
              <p:nvSpPr>
                <p:cNvPr id="92" name="Rectangle 91"/>
                <p:cNvSpPr/>
                <p:nvPr/>
              </p:nvSpPr>
              <p:spPr>
                <a:xfrm>
                  <a:off x="60960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TextBox 92"/>
                <p:cNvSpPr txBox="1"/>
                <p:nvPr/>
              </p:nvSpPr>
              <p:spPr>
                <a:xfrm>
                  <a:off x="6057900" y="1141511"/>
                  <a:ext cx="9906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Execution</a:t>
                  </a:r>
                </a:p>
              </p:txBody>
            </p:sp>
          </p:grpSp>
          <p:grpSp>
            <p:nvGrpSpPr>
              <p:cNvPr id="80" name="Group 79"/>
              <p:cNvGrpSpPr/>
              <p:nvPr/>
            </p:nvGrpSpPr>
            <p:grpSpPr>
              <a:xfrm>
                <a:off x="188506" y="990600"/>
                <a:ext cx="1123950" cy="609600"/>
                <a:chOff x="188506" y="990600"/>
                <a:chExt cx="1123950" cy="609600"/>
              </a:xfrm>
            </p:grpSpPr>
            <p:sp>
              <p:nvSpPr>
                <p:cNvPr id="90" name="Rectangle 89"/>
                <p:cNvSpPr/>
                <p:nvPr/>
              </p:nvSpPr>
              <p:spPr>
                <a:xfrm>
                  <a:off x="233787" y="990600"/>
                  <a:ext cx="1023513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" name="TextBox 90"/>
                <p:cNvSpPr txBox="1"/>
                <p:nvPr/>
              </p:nvSpPr>
              <p:spPr>
                <a:xfrm>
                  <a:off x="188506" y="1069766"/>
                  <a:ext cx="1123950" cy="49244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50" dirty="0">
                      <a:solidFill>
                        <a:schemeClr val="bg1"/>
                      </a:solidFill>
                    </a:rPr>
                    <a:t>Leadership Development</a:t>
                  </a:r>
                </a:p>
              </p:txBody>
            </p:sp>
          </p:grpSp>
          <p:grpSp>
            <p:nvGrpSpPr>
              <p:cNvPr id="81" name="Group 80"/>
              <p:cNvGrpSpPr/>
              <p:nvPr/>
            </p:nvGrpSpPr>
            <p:grpSpPr>
              <a:xfrm>
                <a:off x="4572000" y="990600"/>
                <a:ext cx="1085850" cy="609600"/>
                <a:chOff x="4572000" y="990600"/>
                <a:chExt cx="1085850" cy="609600"/>
              </a:xfrm>
            </p:grpSpPr>
            <p:sp>
              <p:nvSpPr>
                <p:cNvPr id="88" name="Rectangle 87"/>
                <p:cNvSpPr/>
                <p:nvPr/>
              </p:nvSpPr>
              <p:spPr>
                <a:xfrm>
                  <a:off x="4607634" y="990600"/>
                  <a:ext cx="10287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TextBox 88"/>
                <p:cNvSpPr txBox="1"/>
                <p:nvPr/>
              </p:nvSpPr>
              <p:spPr>
                <a:xfrm>
                  <a:off x="4572000" y="1140312"/>
                  <a:ext cx="1085850" cy="28469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50" dirty="0">
                      <a:solidFill>
                        <a:schemeClr val="bg1"/>
                      </a:solidFill>
                    </a:rPr>
                    <a:t>Competency</a:t>
                  </a:r>
                </a:p>
              </p:txBody>
            </p:sp>
          </p:grpSp>
          <p:sp>
            <p:nvSpPr>
              <p:cNvPr id="82" name="Plus 81"/>
              <p:cNvSpPr/>
              <p:nvPr/>
            </p:nvSpPr>
            <p:spPr>
              <a:xfrm>
                <a:off x="2743200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Plus 82"/>
              <p:cNvSpPr/>
              <p:nvPr/>
            </p:nvSpPr>
            <p:spPr>
              <a:xfrm>
                <a:off x="4169484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Plus 83"/>
              <p:cNvSpPr/>
              <p:nvPr/>
            </p:nvSpPr>
            <p:spPr>
              <a:xfrm>
                <a:off x="5671074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5" name="Group 84"/>
              <p:cNvGrpSpPr/>
              <p:nvPr/>
            </p:nvGrpSpPr>
            <p:grpSpPr>
              <a:xfrm>
                <a:off x="3124200" y="990600"/>
                <a:ext cx="1066800" cy="609600"/>
                <a:chOff x="3124200" y="990600"/>
                <a:chExt cx="1066800" cy="609600"/>
              </a:xfrm>
            </p:grpSpPr>
            <p:sp>
              <p:nvSpPr>
                <p:cNvPr id="86" name="Rectangle 85"/>
                <p:cNvSpPr/>
                <p:nvPr/>
              </p:nvSpPr>
              <p:spPr>
                <a:xfrm>
                  <a:off x="32004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TextBox 86"/>
                <p:cNvSpPr txBox="1"/>
                <p:nvPr/>
              </p:nvSpPr>
              <p:spPr>
                <a:xfrm>
                  <a:off x="3124200" y="1028231"/>
                  <a:ext cx="10668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Unifying Purpose</a:t>
                  </a:r>
                </a:p>
              </p:txBody>
            </p:sp>
          </p:grpSp>
        </p:grpSp>
      </p:grpSp>
      <p:sp>
        <p:nvSpPr>
          <p:cNvPr id="96" name="Equal 95"/>
          <p:cNvSpPr/>
          <p:nvPr/>
        </p:nvSpPr>
        <p:spPr>
          <a:xfrm>
            <a:off x="7138809" y="1946677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7" name="Plus 96"/>
          <p:cNvSpPr/>
          <p:nvPr/>
        </p:nvSpPr>
        <p:spPr>
          <a:xfrm>
            <a:off x="1323609" y="1924580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17501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1826325" y="1969529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60935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100"/>
          <p:cNvSpPr txBox="1"/>
          <p:nvPr/>
        </p:nvSpPr>
        <p:spPr>
          <a:xfrm>
            <a:off x="6055425" y="1958288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4605159" y="1807377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4569525" y="1957089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04" name="Plus 103"/>
          <p:cNvSpPr/>
          <p:nvPr/>
        </p:nvSpPr>
        <p:spPr>
          <a:xfrm>
            <a:off x="2740725" y="1916089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Plus 104"/>
          <p:cNvSpPr/>
          <p:nvPr/>
        </p:nvSpPr>
        <p:spPr>
          <a:xfrm>
            <a:off x="4167009" y="1916089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Plus 105"/>
          <p:cNvSpPr/>
          <p:nvPr/>
        </p:nvSpPr>
        <p:spPr>
          <a:xfrm>
            <a:off x="5668599" y="192950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31979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3121725" y="1845008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</p:spTree>
    <p:extLst>
      <p:ext uri="{BB962C8B-B14F-4D97-AF65-F5344CB8AC3E}">
        <p14:creationId xmlns:p14="http://schemas.microsoft.com/office/powerpoint/2010/main" val="3187131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Transformation Equation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7543800" y="19812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Frustration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B19A7F-A8F1-4A4E-A539-389A70A58FF2}"/>
              </a:ext>
            </a:extLst>
          </p:cNvPr>
          <p:cNvSpPr txBox="1"/>
          <p:nvPr/>
        </p:nvSpPr>
        <p:spPr>
          <a:xfrm>
            <a:off x="233787" y="5939217"/>
            <a:ext cx="838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 Copyright © 2019 Ria Story and Mack Story. All Rights Reserved.</a:t>
            </a: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3BDCA3B3-AB8F-D94C-90D5-27172A125555}"/>
              </a:ext>
            </a:extLst>
          </p:cNvPr>
          <p:cNvSpPr/>
          <p:nvPr/>
        </p:nvSpPr>
        <p:spPr>
          <a:xfrm>
            <a:off x="7467600" y="2636227"/>
            <a:ext cx="1232065" cy="73648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1828800" y="1962276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057900" y="1951035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188506" y="1879290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4572000" y="1949836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99" name="Equal 98"/>
          <p:cNvSpPr/>
          <p:nvPr/>
        </p:nvSpPr>
        <p:spPr>
          <a:xfrm>
            <a:off x="7141284" y="2765264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0" name="Plus 99"/>
          <p:cNvSpPr/>
          <p:nvPr/>
        </p:nvSpPr>
        <p:spPr>
          <a:xfrm>
            <a:off x="1295400" y="2789228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6096000" y="2625964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/>
          <p:cNvSpPr txBox="1"/>
          <p:nvPr/>
        </p:nvSpPr>
        <p:spPr>
          <a:xfrm>
            <a:off x="6057900" y="2776875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233787" y="2625964"/>
            <a:ext cx="1023513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188506" y="2705130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4607634" y="2625964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4572000" y="2775676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09" name="Plus 108"/>
          <p:cNvSpPr/>
          <p:nvPr/>
        </p:nvSpPr>
        <p:spPr>
          <a:xfrm>
            <a:off x="2743200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Plus 109"/>
          <p:cNvSpPr/>
          <p:nvPr/>
        </p:nvSpPr>
        <p:spPr>
          <a:xfrm>
            <a:off x="4169484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Plus 110"/>
          <p:cNvSpPr/>
          <p:nvPr/>
        </p:nvSpPr>
        <p:spPr>
          <a:xfrm>
            <a:off x="5671074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3200400" y="2625964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/>
          <p:cNvSpPr txBox="1"/>
          <p:nvPr/>
        </p:nvSpPr>
        <p:spPr>
          <a:xfrm>
            <a:off x="3124200" y="2663595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233787" y="1814577"/>
            <a:ext cx="1032672" cy="602399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6" name="Group 115"/>
          <p:cNvGrpSpPr/>
          <p:nvPr/>
        </p:nvGrpSpPr>
        <p:grpSpPr>
          <a:xfrm>
            <a:off x="188506" y="990600"/>
            <a:ext cx="8847918" cy="609600"/>
            <a:chOff x="188506" y="990600"/>
            <a:chExt cx="8847918" cy="609600"/>
          </a:xfrm>
        </p:grpSpPr>
        <p:sp>
          <p:nvSpPr>
            <p:cNvPr id="117" name="Equal 116"/>
            <p:cNvSpPr/>
            <p:nvPr/>
          </p:nvSpPr>
          <p:spPr>
            <a:xfrm>
              <a:off x="7141284" y="1129900"/>
              <a:ext cx="304800" cy="394100"/>
            </a:xfrm>
            <a:prstGeom prst="mathEqual">
              <a:avLst>
                <a:gd name="adj1" fmla="val 4413"/>
                <a:gd name="adj2" fmla="val 10506"/>
              </a:avLst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7465807" y="1161826"/>
              <a:ext cx="1570617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dirty="0"/>
                <a:t>Transformation</a:t>
              </a:r>
            </a:p>
          </p:txBody>
        </p:sp>
        <p:grpSp>
          <p:nvGrpSpPr>
            <p:cNvPr id="119" name="Group 118"/>
            <p:cNvGrpSpPr/>
            <p:nvPr/>
          </p:nvGrpSpPr>
          <p:grpSpPr>
            <a:xfrm>
              <a:off x="188506" y="990600"/>
              <a:ext cx="6859994" cy="609600"/>
              <a:chOff x="188506" y="990600"/>
              <a:chExt cx="6859994" cy="609600"/>
            </a:xfrm>
          </p:grpSpPr>
          <p:sp>
            <p:nvSpPr>
              <p:cNvPr id="120" name="Plus 119"/>
              <p:cNvSpPr/>
              <p:nvPr/>
            </p:nvSpPr>
            <p:spPr>
              <a:xfrm>
                <a:off x="1295400" y="1153864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1" name="Group 120"/>
              <p:cNvGrpSpPr/>
              <p:nvPr/>
            </p:nvGrpSpPr>
            <p:grpSpPr>
              <a:xfrm>
                <a:off x="1752600" y="990600"/>
                <a:ext cx="914400" cy="609600"/>
                <a:chOff x="1752600" y="990600"/>
                <a:chExt cx="914400" cy="609600"/>
              </a:xfrm>
            </p:grpSpPr>
            <p:sp>
              <p:nvSpPr>
                <p:cNvPr id="139" name="Rectangle 138"/>
                <p:cNvSpPr/>
                <p:nvPr/>
              </p:nvSpPr>
              <p:spPr>
                <a:xfrm>
                  <a:off x="17526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TextBox 139"/>
                <p:cNvSpPr txBox="1"/>
                <p:nvPr/>
              </p:nvSpPr>
              <p:spPr>
                <a:xfrm>
                  <a:off x="1828800" y="1152752"/>
                  <a:ext cx="7620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Buy-In</a:t>
                  </a:r>
                  <a:endParaRPr lang="en-US" sz="1200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22" name="Group 121"/>
              <p:cNvGrpSpPr/>
              <p:nvPr/>
            </p:nvGrpSpPr>
            <p:grpSpPr>
              <a:xfrm>
                <a:off x="6057900" y="990600"/>
                <a:ext cx="990600" cy="609600"/>
                <a:chOff x="6057900" y="990600"/>
                <a:chExt cx="990600" cy="609600"/>
              </a:xfrm>
            </p:grpSpPr>
            <p:sp>
              <p:nvSpPr>
                <p:cNvPr id="136" name="Rectangle 135"/>
                <p:cNvSpPr/>
                <p:nvPr/>
              </p:nvSpPr>
              <p:spPr>
                <a:xfrm>
                  <a:off x="60960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TextBox 136"/>
                <p:cNvSpPr txBox="1"/>
                <p:nvPr/>
              </p:nvSpPr>
              <p:spPr>
                <a:xfrm>
                  <a:off x="6057900" y="1141511"/>
                  <a:ext cx="9906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Execution</a:t>
                  </a:r>
                </a:p>
              </p:txBody>
            </p:sp>
          </p:grpSp>
          <p:grpSp>
            <p:nvGrpSpPr>
              <p:cNvPr id="123" name="Group 122"/>
              <p:cNvGrpSpPr/>
              <p:nvPr/>
            </p:nvGrpSpPr>
            <p:grpSpPr>
              <a:xfrm>
                <a:off x="188506" y="990600"/>
                <a:ext cx="1123950" cy="609600"/>
                <a:chOff x="188506" y="990600"/>
                <a:chExt cx="1123950" cy="609600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233787" y="990600"/>
                  <a:ext cx="1023513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extBox 134"/>
                <p:cNvSpPr txBox="1"/>
                <p:nvPr/>
              </p:nvSpPr>
              <p:spPr>
                <a:xfrm>
                  <a:off x="188506" y="1069766"/>
                  <a:ext cx="1123950" cy="49244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50" dirty="0">
                      <a:solidFill>
                        <a:schemeClr val="bg1"/>
                      </a:solidFill>
                    </a:rPr>
                    <a:t>Leadership Development</a:t>
                  </a:r>
                </a:p>
              </p:txBody>
            </p:sp>
          </p:grpSp>
          <p:grpSp>
            <p:nvGrpSpPr>
              <p:cNvPr id="124" name="Group 123"/>
              <p:cNvGrpSpPr/>
              <p:nvPr/>
            </p:nvGrpSpPr>
            <p:grpSpPr>
              <a:xfrm>
                <a:off x="4572000" y="990600"/>
                <a:ext cx="1085850" cy="609600"/>
                <a:chOff x="4572000" y="990600"/>
                <a:chExt cx="1085850" cy="609600"/>
              </a:xfrm>
            </p:grpSpPr>
            <p:sp>
              <p:nvSpPr>
                <p:cNvPr id="131" name="Rectangle 130"/>
                <p:cNvSpPr/>
                <p:nvPr/>
              </p:nvSpPr>
              <p:spPr>
                <a:xfrm>
                  <a:off x="4607634" y="990600"/>
                  <a:ext cx="10287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TextBox 131"/>
                <p:cNvSpPr txBox="1"/>
                <p:nvPr/>
              </p:nvSpPr>
              <p:spPr>
                <a:xfrm>
                  <a:off x="4572000" y="1140312"/>
                  <a:ext cx="1085850" cy="28469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50" dirty="0">
                      <a:solidFill>
                        <a:schemeClr val="bg1"/>
                      </a:solidFill>
                    </a:rPr>
                    <a:t>Competency</a:t>
                  </a:r>
                </a:p>
              </p:txBody>
            </p:sp>
          </p:grpSp>
          <p:sp>
            <p:nvSpPr>
              <p:cNvPr id="125" name="Plus 124"/>
              <p:cNvSpPr/>
              <p:nvPr/>
            </p:nvSpPr>
            <p:spPr>
              <a:xfrm>
                <a:off x="2743200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Plus 125"/>
              <p:cNvSpPr/>
              <p:nvPr/>
            </p:nvSpPr>
            <p:spPr>
              <a:xfrm>
                <a:off x="4169484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Plus 126"/>
              <p:cNvSpPr/>
              <p:nvPr/>
            </p:nvSpPr>
            <p:spPr>
              <a:xfrm>
                <a:off x="5671074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8" name="Group 127"/>
              <p:cNvGrpSpPr/>
              <p:nvPr/>
            </p:nvGrpSpPr>
            <p:grpSpPr>
              <a:xfrm>
                <a:off x="3124200" y="990600"/>
                <a:ext cx="1066800" cy="609600"/>
                <a:chOff x="3124200" y="990600"/>
                <a:chExt cx="1066800" cy="609600"/>
              </a:xfrm>
            </p:grpSpPr>
            <p:sp>
              <p:nvSpPr>
                <p:cNvPr id="129" name="Rectangle 128"/>
                <p:cNvSpPr/>
                <p:nvPr/>
              </p:nvSpPr>
              <p:spPr>
                <a:xfrm>
                  <a:off x="32004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TextBox 129"/>
                <p:cNvSpPr txBox="1"/>
                <p:nvPr/>
              </p:nvSpPr>
              <p:spPr>
                <a:xfrm>
                  <a:off x="3124200" y="1028231"/>
                  <a:ext cx="10668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Unifying Purpose</a:t>
                  </a:r>
                </a:p>
              </p:txBody>
            </p:sp>
          </p:grpSp>
        </p:grpSp>
      </p:grpSp>
      <p:sp>
        <p:nvSpPr>
          <p:cNvPr id="141" name="Equal 140"/>
          <p:cNvSpPr/>
          <p:nvPr/>
        </p:nvSpPr>
        <p:spPr>
          <a:xfrm>
            <a:off x="7138809" y="1946677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4" name="Plus 143"/>
          <p:cNvSpPr/>
          <p:nvPr/>
        </p:nvSpPr>
        <p:spPr>
          <a:xfrm>
            <a:off x="1323609" y="1924580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/>
          <p:cNvSpPr/>
          <p:nvPr/>
        </p:nvSpPr>
        <p:spPr>
          <a:xfrm>
            <a:off x="17501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TextBox 147"/>
          <p:cNvSpPr txBox="1"/>
          <p:nvPr/>
        </p:nvSpPr>
        <p:spPr>
          <a:xfrm>
            <a:off x="1826325" y="1969529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60935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TextBox 151"/>
          <p:cNvSpPr txBox="1"/>
          <p:nvPr/>
        </p:nvSpPr>
        <p:spPr>
          <a:xfrm>
            <a:off x="6055425" y="1958288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4605159" y="1807377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TextBox 153"/>
          <p:cNvSpPr txBox="1"/>
          <p:nvPr/>
        </p:nvSpPr>
        <p:spPr>
          <a:xfrm>
            <a:off x="4569525" y="1957089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55" name="Plus 154"/>
          <p:cNvSpPr/>
          <p:nvPr/>
        </p:nvSpPr>
        <p:spPr>
          <a:xfrm>
            <a:off x="2740725" y="1916089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Plus 155"/>
          <p:cNvSpPr/>
          <p:nvPr/>
        </p:nvSpPr>
        <p:spPr>
          <a:xfrm>
            <a:off x="4167009" y="1916089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Plus 156"/>
          <p:cNvSpPr/>
          <p:nvPr/>
        </p:nvSpPr>
        <p:spPr>
          <a:xfrm>
            <a:off x="5668599" y="192950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31979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TextBox 158"/>
          <p:cNvSpPr txBox="1"/>
          <p:nvPr/>
        </p:nvSpPr>
        <p:spPr>
          <a:xfrm>
            <a:off x="3121725" y="1845008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1752600" y="2646551"/>
            <a:ext cx="914400" cy="6096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7105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Transformation Equation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7543800" y="19812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Frustration</a:t>
            </a:r>
          </a:p>
        </p:txBody>
      </p:sp>
      <p:sp>
        <p:nvSpPr>
          <p:cNvPr id="257" name="TextBox 256"/>
          <p:cNvSpPr txBox="1"/>
          <p:nvPr/>
        </p:nvSpPr>
        <p:spPr>
          <a:xfrm>
            <a:off x="7543800" y="28194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Resistance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B19A7F-A8F1-4A4E-A539-389A70A58FF2}"/>
              </a:ext>
            </a:extLst>
          </p:cNvPr>
          <p:cNvSpPr txBox="1"/>
          <p:nvPr/>
        </p:nvSpPr>
        <p:spPr>
          <a:xfrm>
            <a:off x="233787" y="5939217"/>
            <a:ext cx="838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 Copyright © 2019 Ria Story and Mack Story. All Rights Reserved.</a:t>
            </a: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3BDCA3B3-AB8F-D94C-90D5-27172A125555}"/>
              </a:ext>
            </a:extLst>
          </p:cNvPr>
          <p:cNvSpPr/>
          <p:nvPr/>
        </p:nvSpPr>
        <p:spPr>
          <a:xfrm>
            <a:off x="7467600" y="2636227"/>
            <a:ext cx="1232065" cy="73648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1828800" y="1962276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057900" y="1951035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188506" y="1879290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4572000" y="1949836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99" name="Equal 98"/>
          <p:cNvSpPr/>
          <p:nvPr/>
        </p:nvSpPr>
        <p:spPr>
          <a:xfrm>
            <a:off x="7141284" y="2765264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0" name="Plus 99"/>
          <p:cNvSpPr/>
          <p:nvPr/>
        </p:nvSpPr>
        <p:spPr>
          <a:xfrm>
            <a:off x="1295400" y="2789228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6096000" y="2625964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/>
          <p:cNvSpPr txBox="1"/>
          <p:nvPr/>
        </p:nvSpPr>
        <p:spPr>
          <a:xfrm>
            <a:off x="6057900" y="2776875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233787" y="2625964"/>
            <a:ext cx="1023513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188506" y="2705130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4607634" y="2625964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4572000" y="2775676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09" name="Plus 108"/>
          <p:cNvSpPr/>
          <p:nvPr/>
        </p:nvSpPr>
        <p:spPr>
          <a:xfrm>
            <a:off x="2743200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Plus 109"/>
          <p:cNvSpPr/>
          <p:nvPr/>
        </p:nvSpPr>
        <p:spPr>
          <a:xfrm>
            <a:off x="4169484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Plus 110"/>
          <p:cNvSpPr/>
          <p:nvPr/>
        </p:nvSpPr>
        <p:spPr>
          <a:xfrm>
            <a:off x="5671074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3200400" y="2625964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/>
          <p:cNvSpPr txBox="1"/>
          <p:nvPr/>
        </p:nvSpPr>
        <p:spPr>
          <a:xfrm>
            <a:off x="3124200" y="2663595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233787" y="1814577"/>
            <a:ext cx="1032672" cy="602399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6" name="Group 115"/>
          <p:cNvGrpSpPr/>
          <p:nvPr/>
        </p:nvGrpSpPr>
        <p:grpSpPr>
          <a:xfrm>
            <a:off x="188506" y="990600"/>
            <a:ext cx="8847918" cy="609600"/>
            <a:chOff x="188506" y="990600"/>
            <a:chExt cx="8847918" cy="609600"/>
          </a:xfrm>
        </p:grpSpPr>
        <p:sp>
          <p:nvSpPr>
            <p:cNvPr id="117" name="Equal 116"/>
            <p:cNvSpPr/>
            <p:nvPr/>
          </p:nvSpPr>
          <p:spPr>
            <a:xfrm>
              <a:off x="7141284" y="1129900"/>
              <a:ext cx="304800" cy="394100"/>
            </a:xfrm>
            <a:prstGeom prst="mathEqual">
              <a:avLst>
                <a:gd name="adj1" fmla="val 4413"/>
                <a:gd name="adj2" fmla="val 10506"/>
              </a:avLst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7465807" y="1161826"/>
              <a:ext cx="1570617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dirty="0"/>
                <a:t>Transformation</a:t>
              </a:r>
            </a:p>
          </p:txBody>
        </p:sp>
        <p:grpSp>
          <p:nvGrpSpPr>
            <p:cNvPr id="119" name="Group 118"/>
            <p:cNvGrpSpPr/>
            <p:nvPr/>
          </p:nvGrpSpPr>
          <p:grpSpPr>
            <a:xfrm>
              <a:off x="188506" y="990600"/>
              <a:ext cx="6859994" cy="609600"/>
              <a:chOff x="188506" y="990600"/>
              <a:chExt cx="6859994" cy="609600"/>
            </a:xfrm>
          </p:grpSpPr>
          <p:sp>
            <p:nvSpPr>
              <p:cNvPr id="120" name="Plus 119"/>
              <p:cNvSpPr/>
              <p:nvPr/>
            </p:nvSpPr>
            <p:spPr>
              <a:xfrm>
                <a:off x="1295400" y="1153864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1" name="Group 120"/>
              <p:cNvGrpSpPr/>
              <p:nvPr/>
            </p:nvGrpSpPr>
            <p:grpSpPr>
              <a:xfrm>
                <a:off x="1752600" y="990600"/>
                <a:ext cx="914400" cy="609600"/>
                <a:chOff x="1752600" y="990600"/>
                <a:chExt cx="914400" cy="609600"/>
              </a:xfrm>
            </p:grpSpPr>
            <p:sp>
              <p:nvSpPr>
                <p:cNvPr id="139" name="Rectangle 138"/>
                <p:cNvSpPr/>
                <p:nvPr/>
              </p:nvSpPr>
              <p:spPr>
                <a:xfrm>
                  <a:off x="17526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TextBox 139"/>
                <p:cNvSpPr txBox="1"/>
                <p:nvPr/>
              </p:nvSpPr>
              <p:spPr>
                <a:xfrm>
                  <a:off x="1828800" y="1152752"/>
                  <a:ext cx="7620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Buy-In</a:t>
                  </a:r>
                  <a:endParaRPr lang="en-US" sz="1200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22" name="Group 121"/>
              <p:cNvGrpSpPr/>
              <p:nvPr/>
            </p:nvGrpSpPr>
            <p:grpSpPr>
              <a:xfrm>
                <a:off x="6057900" y="990600"/>
                <a:ext cx="990600" cy="609600"/>
                <a:chOff x="6057900" y="990600"/>
                <a:chExt cx="990600" cy="609600"/>
              </a:xfrm>
            </p:grpSpPr>
            <p:sp>
              <p:nvSpPr>
                <p:cNvPr id="136" name="Rectangle 135"/>
                <p:cNvSpPr/>
                <p:nvPr/>
              </p:nvSpPr>
              <p:spPr>
                <a:xfrm>
                  <a:off x="60960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TextBox 136"/>
                <p:cNvSpPr txBox="1"/>
                <p:nvPr/>
              </p:nvSpPr>
              <p:spPr>
                <a:xfrm>
                  <a:off x="6057900" y="1141511"/>
                  <a:ext cx="9906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Execution</a:t>
                  </a:r>
                </a:p>
              </p:txBody>
            </p:sp>
          </p:grpSp>
          <p:grpSp>
            <p:nvGrpSpPr>
              <p:cNvPr id="123" name="Group 122"/>
              <p:cNvGrpSpPr/>
              <p:nvPr/>
            </p:nvGrpSpPr>
            <p:grpSpPr>
              <a:xfrm>
                <a:off x="188506" y="990600"/>
                <a:ext cx="1123950" cy="609600"/>
                <a:chOff x="188506" y="990600"/>
                <a:chExt cx="1123950" cy="609600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233787" y="990600"/>
                  <a:ext cx="1023513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extBox 134"/>
                <p:cNvSpPr txBox="1"/>
                <p:nvPr/>
              </p:nvSpPr>
              <p:spPr>
                <a:xfrm>
                  <a:off x="188506" y="1069766"/>
                  <a:ext cx="1123950" cy="49244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50" dirty="0">
                      <a:solidFill>
                        <a:schemeClr val="bg1"/>
                      </a:solidFill>
                    </a:rPr>
                    <a:t>Leadership Development</a:t>
                  </a:r>
                </a:p>
              </p:txBody>
            </p:sp>
          </p:grpSp>
          <p:grpSp>
            <p:nvGrpSpPr>
              <p:cNvPr id="124" name="Group 123"/>
              <p:cNvGrpSpPr/>
              <p:nvPr/>
            </p:nvGrpSpPr>
            <p:grpSpPr>
              <a:xfrm>
                <a:off x="4572000" y="990600"/>
                <a:ext cx="1085850" cy="609600"/>
                <a:chOff x="4572000" y="990600"/>
                <a:chExt cx="1085850" cy="609600"/>
              </a:xfrm>
            </p:grpSpPr>
            <p:sp>
              <p:nvSpPr>
                <p:cNvPr id="131" name="Rectangle 130"/>
                <p:cNvSpPr/>
                <p:nvPr/>
              </p:nvSpPr>
              <p:spPr>
                <a:xfrm>
                  <a:off x="4607634" y="990600"/>
                  <a:ext cx="10287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TextBox 131"/>
                <p:cNvSpPr txBox="1"/>
                <p:nvPr/>
              </p:nvSpPr>
              <p:spPr>
                <a:xfrm>
                  <a:off x="4572000" y="1140312"/>
                  <a:ext cx="1085850" cy="28469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50" dirty="0">
                      <a:solidFill>
                        <a:schemeClr val="bg1"/>
                      </a:solidFill>
                    </a:rPr>
                    <a:t>Competency</a:t>
                  </a:r>
                </a:p>
              </p:txBody>
            </p:sp>
          </p:grpSp>
          <p:sp>
            <p:nvSpPr>
              <p:cNvPr id="125" name="Plus 124"/>
              <p:cNvSpPr/>
              <p:nvPr/>
            </p:nvSpPr>
            <p:spPr>
              <a:xfrm>
                <a:off x="2743200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Plus 125"/>
              <p:cNvSpPr/>
              <p:nvPr/>
            </p:nvSpPr>
            <p:spPr>
              <a:xfrm>
                <a:off x="4169484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Plus 126"/>
              <p:cNvSpPr/>
              <p:nvPr/>
            </p:nvSpPr>
            <p:spPr>
              <a:xfrm>
                <a:off x="5671074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8" name="Group 127"/>
              <p:cNvGrpSpPr/>
              <p:nvPr/>
            </p:nvGrpSpPr>
            <p:grpSpPr>
              <a:xfrm>
                <a:off x="3124200" y="990600"/>
                <a:ext cx="1066800" cy="609600"/>
                <a:chOff x="3124200" y="990600"/>
                <a:chExt cx="1066800" cy="609600"/>
              </a:xfrm>
            </p:grpSpPr>
            <p:sp>
              <p:nvSpPr>
                <p:cNvPr id="129" name="Rectangle 128"/>
                <p:cNvSpPr/>
                <p:nvPr/>
              </p:nvSpPr>
              <p:spPr>
                <a:xfrm>
                  <a:off x="32004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TextBox 129"/>
                <p:cNvSpPr txBox="1"/>
                <p:nvPr/>
              </p:nvSpPr>
              <p:spPr>
                <a:xfrm>
                  <a:off x="3124200" y="1028231"/>
                  <a:ext cx="10668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Unifying Purpose</a:t>
                  </a:r>
                </a:p>
              </p:txBody>
            </p:sp>
          </p:grpSp>
        </p:grpSp>
      </p:grpSp>
      <p:sp>
        <p:nvSpPr>
          <p:cNvPr id="141" name="Equal 140"/>
          <p:cNvSpPr/>
          <p:nvPr/>
        </p:nvSpPr>
        <p:spPr>
          <a:xfrm>
            <a:off x="7138809" y="1946677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4" name="Plus 143"/>
          <p:cNvSpPr/>
          <p:nvPr/>
        </p:nvSpPr>
        <p:spPr>
          <a:xfrm>
            <a:off x="1323609" y="1924580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/>
          <p:cNvSpPr/>
          <p:nvPr/>
        </p:nvSpPr>
        <p:spPr>
          <a:xfrm>
            <a:off x="17501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TextBox 147"/>
          <p:cNvSpPr txBox="1"/>
          <p:nvPr/>
        </p:nvSpPr>
        <p:spPr>
          <a:xfrm>
            <a:off x="1826325" y="1969529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60935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TextBox 151"/>
          <p:cNvSpPr txBox="1"/>
          <p:nvPr/>
        </p:nvSpPr>
        <p:spPr>
          <a:xfrm>
            <a:off x="6055425" y="1958288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4605159" y="1807377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TextBox 153"/>
          <p:cNvSpPr txBox="1"/>
          <p:nvPr/>
        </p:nvSpPr>
        <p:spPr>
          <a:xfrm>
            <a:off x="4569525" y="1957089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55" name="Plus 154"/>
          <p:cNvSpPr/>
          <p:nvPr/>
        </p:nvSpPr>
        <p:spPr>
          <a:xfrm>
            <a:off x="2740725" y="1916089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Plus 155"/>
          <p:cNvSpPr/>
          <p:nvPr/>
        </p:nvSpPr>
        <p:spPr>
          <a:xfrm>
            <a:off x="4167009" y="1916089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Plus 156"/>
          <p:cNvSpPr/>
          <p:nvPr/>
        </p:nvSpPr>
        <p:spPr>
          <a:xfrm>
            <a:off x="5668599" y="192950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31979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TextBox 158"/>
          <p:cNvSpPr txBox="1"/>
          <p:nvPr/>
        </p:nvSpPr>
        <p:spPr>
          <a:xfrm>
            <a:off x="3121725" y="1845008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1752600" y="2646551"/>
            <a:ext cx="914400" cy="6096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89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25205-8268-E348-9A21-A03689AB8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Mack and Ria Story: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32E9A-4792-6A43-B134-A9A9E4BFA3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17153"/>
            <a:ext cx="7886700" cy="435133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Mack Story has logged over 11,000 hours leading teams through organizational change. He is the author of the extremely popular </a:t>
            </a:r>
            <a:r>
              <a:rPr lang="en-US" i="1" dirty="0"/>
              <a:t>Blue-Collar Leadership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®</a:t>
            </a:r>
            <a:r>
              <a:rPr lang="en-US" i="1" dirty="0"/>
              <a:t> Series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Ria Story is an author, TEDx speaker, and expert in leadership and life skills for women. Ria has nearly 20 years of experience in leadership and management. 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en-US" dirty="0"/>
              <a:t>Mack and Ria co-founded Top Story Leadership in 2008, are certified leadership speakers and trainers, and have published 22 books on leadership development and personal growth. 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en-US" dirty="0"/>
              <a:t>Highlights for them have been:</a:t>
            </a:r>
          </a:p>
          <a:p>
            <a:pPr lvl="1" algn="just"/>
            <a:r>
              <a:rPr lang="en-US" dirty="0"/>
              <a:t>Helping train 20,000 Guatemalan Leaders with John Maxwell</a:t>
            </a:r>
          </a:p>
          <a:p>
            <a:pPr lvl="1" algn="just"/>
            <a:r>
              <a:rPr lang="en-US" dirty="0"/>
              <a:t>Speaking at Yale University</a:t>
            </a:r>
          </a:p>
          <a:p>
            <a:pPr lvl="1" algn="just"/>
            <a:r>
              <a:rPr lang="en-US" dirty="0"/>
              <a:t>Offering leadership development support for the U.S. Military, </a:t>
            </a:r>
          </a:p>
          <a:p>
            <a:pPr marL="342900" lvl="1" indent="0" algn="just">
              <a:buNone/>
            </a:pPr>
            <a:r>
              <a:rPr lang="en-US" dirty="0"/>
              <a:t>Chick-fil-A, Auburn University, Chevron, and many other organizations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5732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Transformation Equation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7543800" y="19812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Frustration</a:t>
            </a:r>
          </a:p>
        </p:txBody>
      </p:sp>
      <p:sp>
        <p:nvSpPr>
          <p:cNvPr id="257" name="TextBox 256"/>
          <p:cNvSpPr txBox="1"/>
          <p:nvPr/>
        </p:nvSpPr>
        <p:spPr>
          <a:xfrm>
            <a:off x="7543800" y="28194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Resistance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E5AFF7C9-FDF4-FE45-AE3D-68D570E76041}"/>
              </a:ext>
            </a:extLst>
          </p:cNvPr>
          <p:cNvSpPr txBox="1"/>
          <p:nvPr/>
        </p:nvSpPr>
        <p:spPr>
          <a:xfrm>
            <a:off x="1828800" y="3672274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46EC3EB7-9511-B146-877A-E7A2AB86D33D}"/>
              </a:ext>
            </a:extLst>
          </p:cNvPr>
          <p:cNvSpPr txBox="1"/>
          <p:nvPr/>
        </p:nvSpPr>
        <p:spPr>
          <a:xfrm>
            <a:off x="4572000" y="1984672"/>
            <a:ext cx="106680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26F8B8D7-059D-B84C-8741-553E6C56FE46}"/>
              </a:ext>
            </a:extLst>
          </p:cNvPr>
          <p:cNvSpPr txBox="1"/>
          <p:nvPr/>
        </p:nvSpPr>
        <p:spPr>
          <a:xfrm>
            <a:off x="4568605" y="2844129"/>
            <a:ext cx="106680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0579FD06-ADBB-F341-B7C5-753F27A134C8}"/>
              </a:ext>
            </a:extLst>
          </p:cNvPr>
          <p:cNvSpPr txBox="1"/>
          <p:nvPr/>
        </p:nvSpPr>
        <p:spPr>
          <a:xfrm>
            <a:off x="4568605" y="3697436"/>
            <a:ext cx="106680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DBC8E313-8BF7-3F4C-A0E5-F8DD49CF5FFF}"/>
              </a:ext>
            </a:extLst>
          </p:cNvPr>
          <p:cNvSpPr txBox="1"/>
          <p:nvPr/>
        </p:nvSpPr>
        <p:spPr>
          <a:xfrm>
            <a:off x="6057900" y="2824517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5A032640-9CF4-C74D-B7DE-EA26A48D2382}"/>
              </a:ext>
            </a:extLst>
          </p:cNvPr>
          <p:cNvSpPr txBox="1"/>
          <p:nvPr/>
        </p:nvSpPr>
        <p:spPr>
          <a:xfrm>
            <a:off x="6057900" y="3668463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B19A7F-A8F1-4A4E-A539-389A70A58FF2}"/>
              </a:ext>
            </a:extLst>
          </p:cNvPr>
          <p:cNvSpPr txBox="1"/>
          <p:nvPr/>
        </p:nvSpPr>
        <p:spPr>
          <a:xfrm>
            <a:off x="233787" y="5939217"/>
            <a:ext cx="838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 Copyright © 2019 Ria Story and Mack Story. All Rights Reserved.</a:t>
            </a: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9F8031AE-47F0-8847-AAFE-3C4000DBDA85}"/>
              </a:ext>
            </a:extLst>
          </p:cNvPr>
          <p:cNvSpPr/>
          <p:nvPr/>
        </p:nvSpPr>
        <p:spPr>
          <a:xfrm>
            <a:off x="7467600" y="3457921"/>
            <a:ext cx="1232065" cy="73648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Equal 100"/>
          <p:cNvSpPr/>
          <p:nvPr/>
        </p:nvSpPr>
        <p:spPr>
          <a:xfrm>
            <a:off x="7141284" y="2765264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2" name="Plus 101"/>
          <p:cNvSpPr/>
          <p:nvPr/>
        </p:nvSpPr>
        <p:spPr>
          <a:xfrm>
            <a:off x="1295400" y="2789228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6096000" y="2625964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/>
          <p:cNvSpPr txBox="1"/>
          <p:nvPr/>
        </p:nvSpPr>
        <p:spPr>
          <a:xfrm>
            <a:off x="6057900" y="2776875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233787" y="2625964"/>
            <a:ext cx="1023513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188506" y="2705130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4607634" y="2625964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4572000" y="2775676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09" name="Plus 108"/>
          <p:cNvSpPr/>
          <p:nvPr/>
        </p:nvSpPr>
        <p:spPr>
          <a:xfrm>
            <a:off x="2743200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Plus 109"/>
          <p:cNvSpPr/>
          <p:nvPr/>
        </p:nvSpPr>
        <p:spPr>
          <a:xfrm>
            <a:off x="4169484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Plus 110"/>
          <p:cNvSpPr/>
          <p:nvPr/>
        </p:nvSpPr>
        <p:spPr>
          <a:xfrm>
            <a:off x="5671074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3200400" y="2625964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/>
          <p:cNvSpPr txBox="1"/>
          <p:nvPr/>
        </p:nvSpPr>
        <p:spPr>
          <a:xfrm>
            <a:off x="3124200" y="2663595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233787" y="1814577"/>
            <a:ext cx="1032672" cy="602399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6" name="Group 115"/>
          <p:cNvGrpSpPr/>
          <p:nvPr/>
        </p:nvGrpSpPr>
        <p:grpSpPr>
          <a:xfrm>
            <a:off x="188506" y="990600"/>
            <a:ext cx="8847918" cy="609600"/>
            <a:chOff x="188506" y="990600"/>
            <a:chExt cx="8847918" cy="609600"/>
          </a:xfrm>
        </p:grpSpPr>
        <p:sp>
          <p:nvSpPr>
            <p:cNvPr id="117" name="Equal 116"/>
            <p:cNvSpPr/>
            <p:nvPr/>
          </p:nvSpPr>
          <p:spPr>
            <a:xfrm>
              <a:off x="7141284" y="1129900"/>
              <a:ext cx="304800" cy="394100"/>
            </a:xfrm>
            <a:prstGeom prst="mathEqual">
              <a:avLst>
                <a:gd name="adj1" fmla="val 4413"/>
                <a:gd name="adj2" fmla="val 10506"/>
              </a:avLst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7465807" y="1161826"/>
              <a:ext cx="1570617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dirty="0"/>
                <a:t>Transformation</a:t>
              </a:r>
            </a:p>
          </p:txBody>
        </p:sp>
        <p:grpSp>
          <p:nvGrpSpPr>
            <p:cNvPr id="119" name="Group 118"/>
            <p:cNvGrpSpPr/>
            <p:nvPr/>
          </p:nvGrpSpPr>
          <p:grpSpPr>
            <a:xfrm>
              <a:off x="188506" y="990600"/>
              <a:ext cx="6859994" cy="609600"/>
              <a:chOff x="188506" y="990600"/>
              <a:chExt cx="6859994" cy="609600"/>
            </a:xfrm>
          </p:grpSpPr>
          <p:sp>
            <p:nvSpPr>
              <p:cNvPr id="120" name="Plus 119"/>
              <p:cNvSpPr/>
              <p:nvPr/>
            </p:nvSpPr>
            <p:spPr>
              <a:xfrm>
                <a:off x="1295400" y="1153864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1" name="Group 120"/>
              <p:cNvGrpSpPr/>
              <p:nvPr/>
            </p:nvGrpSpPr>
            <p:grpSpPr>
              <a:xfrm>
                <a:off x="1752600" y="990600"/>
                <a:ext cx="914400" cy="609600"/>
                <a:chOff x="1752600" y="990600"/>
                <a:chExt cx="914400" cy="609600"/>
              </a:xfrm>
            </p:grpSpPr>
            <p:sp>
              <p:nvSpPr>
                <p:cNvPr id="141" name="Rectangle 140"/>
                <p:cNvSpPr/>
                <p:nvPr/>
              </p:nvSpPr>
              <p:spPr>
                <a:xfrm>
                  <a:off x="17526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TextBox 143"/>
                <p:cNvSpPr txBox="1"/>
                <p:nvPr/>
              </p:nvSpPr>
              <p:spPr>
                <a:xfrm>
                  <a:off x="1828800" y="1152752"/>
                  <a:ext cx="7620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Buy-In</a:t>
                  </a:r>
                  <a:endParaRPr lang="en-US" sz="1200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22" name="Group 121"/>
              <p:cNvGrpSpPr/>
              <p:nvPr/>
            </p:nvGrpSpPr>
            <p:grpSpPr>
              <a:xfrm>
                <a:off x="6057900" y="990600"/>
                <a:ext cx="990600" cy="609600"/>
                <a:chOff x="6057900" y="990600"/>
                <a:chExt cx="990600" cy="609600"/>
              </a:xfrm>
            </p:grpSpPr>
            <p:sp>
              <p:nvSpPr>
                <p:cNvPr id="137" name="Rectangle 136"/>
                <p:cNvSpPr/>
                <p:nvPr/>
              </p:nvSpPr>
              <p:spPr>
                <a:xfrm>
                  <a:off x="60960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TextBox 139"/>
                <p:cNvSpPr txBox="1"/>
                <p:nvPr/>
              </p:nvSpPr>
              <p:spPr>
                <a:xfrm>
                  <a:off x="6057900" y="1141511"/>
                  <a:ext cx="9906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Execution</a:t>
                  </a:r>
                </a:p>
              </p:txBody>
            </p:sp>
          </p:grpSp>
          <p:grpSp>
            <p:nvGrpSpPr>
              <p:cNvPr id="123" name="Group 122"/>
              <p:cNvGrpSpPr/>
              <p:nvPr/>
            </p:nvGrpSpPr>
            <p:grpSpPr>
              <a:xfrm>
                <a:off x="188506" y="990600"/>
                <a:ext cx="1123950" cy="609600"/>
                <a:chOff x="188506" y="990600"/>
                <a:chExt cx="1123950" cy="609600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233787" y="990600"/>
                  <a:ext cx="1023513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TextBox 135"/>
                <p:cNvSpPr txBox="1"/>
                <p:nvPr/>
              </p:nvSpPr>
              <p:spPr>
                <a:xfrm>
                  <a:off x="188506" y="1069766"/>
                  <a:ext cx="1123950" cy="49244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50" dirty="0">
                      <a:solidFill>
                        <a:schemeClr val="bg1"/>
                      </a:solidFill>
                    </a:rPr>
                    <a:t>Leadership Development</a:t>
                  </a:r>
                </a:p>
              </p:txBody>
            </p:sp>
          </p:grpSp>
          <p:grpSp>
            <p:nvGrpSpPr>
              <p:cNvPr id="124" name="Group 123"/>
              <p:cNvGrpSpPr/>
              <p:nvPr/>
            </p:nvGrpSpPr>
            <p:grpSpPr>
              <a:xfrm>
                <a:off x="4572000" y="990600"/>
                <a:ext cx="1085850" cy="609600"/>
                <a:chOff x="4572000" y="990600"/>
                <a:chExt cx="1085850" cy="609600"/>
              </a:xfrm>
            </p:grpSpPr>
            <p:sp>
              <p:nvSpPr>
                <p:cNvPr id="131" name="Rectangle 130"/>
                <p:cNvSpPr/>
                <p:nvPr/>
              </p:nvSpPr>
              <p:spPr>
                <a:xfrm>
                  <a:off x="4607634" y="990600"/>
                  <a:ext cx="10287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TextBox 131"/>
                <p:cNvSpPr txBox="1"/>
                <p:nvPr/>
              </p:nvSpPr>
              <p:spPr>
                <a:xfrm>
                  <a:off x="4572000" y="1140312"/>
                  <a:ext cx="1085850" cy="28469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50" dirty="0">
                      <a:solidFill>
                        <a:schemeClr val="bg1"/>
                      </a:solidFill>
                    </a:rPr>
                    <a:t>Competency</a:t>
                  </a:r>
                </a:p>
              </p:txBody>
            </p:sp>
          </p:grpSp>
          <p:sp>
            <p:nvSpPr>
              <p:cNvPr id="125" name="Plus 124"/>
              <p:cNvSpPr/>
              <p:nvPr/>
            </p:nvSpPr>
            <p:spPr>
              <a:xfrm>
                <a:off x="2743200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Plus 125"/>
              <p:cNvSpPr/>
              <p:nvPr/>
            </p:nvSpPr>
            <p:spPr>
              <a:xfrm>
                <a:off x="4169484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Plus 126"/>
              <p:cNvSpPr/>
              <p:nvPr/>
            </p:nvSpPr>
            <p:spPr>
              <a:xfrm>
                <a:off x="5671074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8" name="Group 127"/>
              <p:cNvGrpSpPr/>
              <p:nvPr/>
            </p:nvGrpSpPr>
            <p:grpSpPr>
              <a:xfrm>
                <a:off x="3124200" y="990600"/>
                <a:ext cx="1066800" cy="609600"/>
                <a:chOff x="3124200" y="990600"/>
                <a:chExt cx="1066800" cy="609600"/>
              </a:xfrm>
            </p:grpSpPr>
            <p:sp>
              <p:nvSpPr>
                <p:cNvPr id="129" name="Rectangle 128"/>
                <p:cNvSpPr/>
                <p:nvPr/>
              </p:nvSpPr>
              <p:spPr>
                <a:xfrm>
                  <a:off x="32004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TextBox 129"/>
                <p:cNvSpPr txBox="1"/>
                <p:nvPr/>
              </p:nvSpPr>
              <p:spPr>
                <a:xfrm>
                  <a:off x="3124200" y="1028231"/>
                  <a:ext cx="10668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Unifying Purpose</a:t>
                  </a:r>
                </a:p>
              </p:txBody>
            </p:sp>
          </p:grpSp>
        </p:grpSp>
      </p:grpSp>
      <p:sp>
        <p:nvSpPr>
          <p:cNvPr id="145" name="Equal 144"/>
          <p:cNvSpPr/>
          <p:nvPr/>
        </p:nvSpPr>
        <p:spPr>
          <a:xfrm>
            <a:off x="7138809" y="1946677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9" name="Plus 148"/>
          <p:cNvSpPr/>
          <p:nvPr/>
        </p:nvSpPr>
        <p:spPr>
          <a:xfrm>
            <a:off x="1323609" y="1924580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/>
          <p:cNvSpPr/>
          <p:nvPr/>
        </p:nvSpPr>
        <p:spPr>
          <a:xfrm>
            <a:off x="17501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TextBox 153"/>
          <p:cNvSpPr txBox="1"/>
          <p:nvPr/>
        </p:nvSpPr>
        <p:spPr>
          <a:xfrm>
            <a:off x="1826325" y="1969529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60935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TextBox 155"/>
          <p:cNvSpPr txBox="1"/>
          <p:nvPr/>
        </p:nvSpPr>
        <p:spPr>
          <a:xfrm>
            <a:off x="6055425" y="1958288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4605159" y="1807377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TextBox 157"/>
          <p:cNvSpPr txBox="1"/>
          <p:nvPr/>
        </p:nvSpPr>
        <p:spPr>
          <a:xfrm>
            <a:off x="4569525" y="1957089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59" name="Plus 158"/>
          <p:cNvSpPr/>
          <p:nvPr/>
        </p:nvSpPr>
        <p:spPr>
          <a:xfrm>
            <a:off x="2740725" y="1916089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Plus 159"/>
          <p:cNvSpPr/>
          <p:nvPr/>
        </p:nvSpPr>
        <p:spPr>
          <a:xfrm>
            <a:off x="4167009" y="1916089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Plus 160"/>
          <p:cNvSpPr/>
          <p:nvPr/>
        </p:nvSpPr>
        <p:spPr>
          <a:xfrm>
            <a:off x="5668599" y="192950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>
            <a:off x="31979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TextBox 162"/>
          <p:cNvSpPr txBox="1"/>
          <p:nvPr/>
        </p:nvSpPr>
        <p:spPr>
          <a:xfrm>
            <a:off x="3121725" y="1845008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1752600" y="2646551"/>
            <a:ext cx="914400" cy="6096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Equal 164"/>
          <p:cNvSpPr/>
          <p:nvPr/>
        </p:nvSpPr>
        <p:spPr>
          <a:xfrm>
            <a:off x="7141284" y="3627677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6" name="Plus 165"/>
          <p:cNvSpPr/>
          <p:nvPr/>
        </p:nvSpPr>
        <p:spPr>
          <a:xfrm>
            <a:off x="1295400" y="3651641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/>
          <p:nvPr/>
        </p:nvSpPr>
        <p:spPr>
          <a:xfrm>
            <a:off x="1752600" y="3488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TextBox 167"/>
          <p:cNvSpPr txBox="1"/>
          <p:nvPr/>
        </p:nvSpPr>
        <p:spPr>
          <a:xfrm>
            <a:off x="1828800" y="3650529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6096000" y="3488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TextBox 169"/>
          <p:cNvSpPr txBox="1"/>
          <p:nvPr/>
        </p:nvSpPr>
        <p:spPr>
          <a:xfrm>
            <a:off x="6057900" y="3639288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233787" y="3488377"/>
            <a:ext cx="1023513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TextBox 171"/>
          <p:cNvSpPr txBox="1"/>
          <p:nvPr/>
        </p:nvSpPr>
        <p:spPr>
          <a:xfrm>
            <a:off x="188506" y="3567543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4607634" y="3488377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TextBox 173"/>
          <p:cNvSpPr txBox="1"/>
          <p:nvPr/>
        </p:nvSpPr>
        <p:spPr>
          <a:xfrm>
            <a:off x="4572000" y="3638089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75" name="Plus 174"/>
          <p:cNvSpPr/>
          <p:nvPr/>
        </p:nvSpPr>
        <p:spPr>
          <a:xfrm>
            <a:off x="2743200" y="3640777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Plus 175"/>
          <p:cNvSpPr/>
          <p:nvPr/>
        </p:nvSpPr>
        <p:spPr>
          <a:xfrm>
            <a:off x="4169484" y="3640777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Plus 176"/>
          <p:cNvSpPr/>
          <p:nvPr/>
        </p:nvSpPr>
        <p:spPr>
          <a:xfrm>
            <a:off x="5671074" y="3640777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TextBox 178"/>
          <p:cNvSpPr txBox="1"/>
          <p:nvPr/>
        </p:nvSpPr>
        <p:spPr>
          <a:xfrm>
            <a:off x="3124200" y="3526008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3200400" y="3482818"/>
            <a:ext cx="914400" cy="6096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5290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Transformation Equation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7543800" y="19812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Frustration</a:t>
            </a:r>
          </a:p>
        </p:txBody>
      </p:sp>
      <p:sp>
        <p:nvSpPr>
          <p:cNvPr id="257" name="TextBox 256"/>
          <p:cNvSpPr txBox="1"/>
          <p:nvPr/>
        </p:nvSpPr>
        <p:spPr>
          <a:xfrm>
            <a:off x="7543800" y="28194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Resistance</a:t>
            </a:r>
          </a:p>
        </p:txBody>
      </p:sp>
      <p:sp>
        <p:nvSpPr>
          <p:cNvPr id="280" name="TextBox 279"/>
          <p:cNvSpPr txBox="1"/>
          <p:nvPr/>
        </p:nvSpPr>
        <p:spPr>
          <a:xfrm>
            <a:off x="7543800" y="36576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Confusion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E5AFF7C9-FDF4-FE45-AE3D-68D570E76041}"/>
              </a:ext>
            </a:extLst>
          </p:cNvPr>
          <p:cNvSpPr txBox="1"/>
          <p:nvPr/>
        </p:nvSpPr>
        <p:spPr>
          <a:xfrm>
            <a:off x="1828800" y="3672274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46EC3EB7-9511-B146-877A-E7A2AB86D33D}"/>
              </a:ext>
            </a:extLst>
          </p:cNvPr>
          <p:cNvSpPr txBox="1"/>
          <p:nvPr/>
        </p:nvSpPr>
        <p:spPr>
          <a:xfrm>
            <a:off x="4572000" y="1984672"/>
            <a:ext cx="106680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26F8B8D7-059D-B84C-8741-553E6C56FE46}"/>
              </a:ext>
            </a:extLst>
          </p:cNvPr>
          <p:cNvSpPr txBox="1"/>
          <p:nvPr/>
        </p:nvSpPr>
        <p:spPr>
          <a:xfrm>
            <a:off x="4568605" y="2844129"/>
            <a:ext cx="106680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0579FD06-ADBB-F341-B7C5-753F27A134C8}"/>
              </a:ext>
            </a:extLst>
          </p:cNvPr>
          <p:cNvSpPr txBox="1"/>
          <p:nvPr/>
        </p:nvSpPr>
        <p:spPr>
          <a:xfrm>
            <a:off x="4568605" y="3697436"/>
            <a:ext cx="106680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DBC8E313-8BF7-3F4C-A0E5-F8DD49CF5FFF}"/>
              </a:ext>
            </a:extLst>
          </p:cNvPr>
          <p:cNvSpPr txBox="1"/>
          <p:nvPr/>
        </p:nvSpPr>
        <p:spPr>
          <a:xfrm>
            <a:off x="6057900" y="2824517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5A032640-9CF4-C74D-B7DE-EA26A48D2382}"/>
              </a:ext>
            </a:extLst>
          </p:cNvPr>
          <p:cNvSpPr txBox="1"/>
          <p:nvPr/>
        </p:nvSpPr>
        <p:spPr>
          <a:xfrm>
            <a:off x="6057900" y="3668463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B19A7F-A8F1-4A4E-A539-389A70A58FF2}"/>
              </a:ext>
            </a:extLst>
          </p:cNvPr>
          <p:cNvSpPr txBox="1"/>
          <p:nvPr/>
        </p:nvSpPr>
        <p:spPr>
          <a:xfrm>
            <a:off x="233787" y="5939217"/>
            <a:ext cx="838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 Copyright © 2019 Ria Story and Mack Story. All Rights Reserved.</a:t>
            </a: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9F8031AE-47F0-8847-AAFE-3C4000DBDA85}"/>
              </a:ext>
            </a:extLst>
          </p:cNvPr>
          <p:cNvSpPr/>
          <p:nvPr/>
        </p:nvSpPr>
        <p:spPr>
          <a:xfrm>
            <a:off x="7467600" y="3457921"/>
            <a:ext cx="1232065" cy="73648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Equal 100"/>
          <p:cNvSpPr/>
          <p:nvPr/>
        </p:nvSpPr>
        <p:spPr>
          <a:xfrm>
            <a:off x="7141284" y="2765264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2" name="Plus 101"/>
          <p:cNvSpPr/>
          <p:nvPr/>
        </p:nvSpPr>
        <p:spPr>
          <a:xfrm>
            <a:off x="1295400" y="2789228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6096000" y="2625964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/>
          <p:cNvSpPr txBox="1"/>
          <p:nvPr/>
        </p:nvSpPr>
        <p:spPr>
          <a:xfrm>
            <a:off x="6057900" y="2776875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233787" y="2625964"/>
            <a:ext cx="1023513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188506" y="2705130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4607634" y="2625964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4572000" y="2775676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09" name="Plus 108"/>
          <p:cNvSpPr/>
          <p:nvPr/>
        </p:nvSpPr>
        <p:spPr>
          <a:xfrm>
            <a:off x="2743200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Plus 109"/>
          <p:cNvSpPr/>
          <p:nvPr/>
        </p:nvSpPr>
        <p:spPr>
          <a:xfrm>
            <a:off x="4169484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Plus 110"/>
          <p:cNvSpPr/>
          <p:nvPr/>
        </p:nvSpPr>
        <p:spPr>
          <a:xfrm>
            <a:off x="5671074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3200400" y="2625964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/>
          <p:cNvSpPr txBox="1"/>
          <p:nvPr/>
        </p:nvSpPr>
        <p:spPr>
          <a:xfrm>
            <a:off x="3124200" y="2663595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233787" y="1814577"/>
            <a:ext cx="1032672" cy="602399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6" name="Group 115"/>
          <p:cNvGrpSpPr/>
          <p:nvPr/>
        </p:nvGrpSpPr>
        <p:grpSpPr>
          <a:xfrm>
            <a:off x="188506" y="990600"/>
            <a:ext cx="8847918" cy="609600"/>
            <a:chOff x="188506" y="990600"/>
            <a:chExt cx="8847918" cy="609600"/>
          </a:xfrm>
        </p:grpSpPr>
        <p:sp>
          <p:nvSpPr>
            <p:cNvPr id="117" name="Equal 116"/>
            <p:cNvSpPr/>
            <p:nvPr/>
          </p:nvSpPr>
          <p:spPr>
            <a:xfrm>
              <a:off x="7141284" y="1129900"/>
              <a:ext cx="304800" cy="394100"/>
            </a:xfrm>
            <a:prstGeom prst="mathEqual">
              <a:avLst>
                <a:gd name="adj1" fmla="val 4413"/>
                <a:gd name="adj2" fmla="val 10506"/>
              </a:avLst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7465807" y="1161826"/>
              <a:ext cx="1570617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dirty="0"/>
                <a:t>Transformation</a:t>
              </a:r>
            </a:p>
          </p:txBody>
        </p:sp>
        <p:grpSp>
          <p:nvGrpSpPr>
            <p:cNvPr id="119" name="Group 118"/>
            <p:cNvGrpSpPr/>
            <p:nvPr/>
          </p:nvGrpSpPr>
          <p:grpSpPr>
            <a:xfrm>
              <a:off x="188506" y="990600"/>
              <a:ext cx="6859994" cy="609600"/>
              <a:chOff x="188506" y="990600"/>
              <a:chExt cx="6859994" cy="609600"/>
            </a:xfrm>
          </p:grpSpPr>
          <p:sp>
            <p:nvSpPr>
              <p:cNvPr id="120" name="Plus 119"/>
              <p:cNvSpPr/>
              <p:nvPr/>
            </p:nvSpPr>
            <p:spPr>
              <a:xfrm>
                <a:off x="1295400" y="1153864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1" name="Group 120"/>
              <p:cNvGrpSpPr/>
              <p:nvPr/>
            </p:nvGrpSpPr>
            <p:grpSpPr>
              <a:xfrm>
                <a:off x="1752600" y="990600"/>
                <a:ext cx="914400" cy="609600"/>
                <a:chOff x="1752600" y="990600"/>
                <a:chExt cx="914400" cy="609600"/>
              </a:xfrm>
            </p:grpSpPr>
            <p:sp>
              <p:nvSpPr>
                <p:cNvPr id="141" name="Rectangle 140"/>
                <p:cNvSpPr/>
                <p:nvPr/>
              </p:nvSpPr>
              <p:spPr>
                <a:xfrm>
                  <a:off x="17526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TextBox 143"/>
                <p:cNvSpPr txBox="1"/>
                <p:nvPr/>
              </p:nvSpPr>
              <p:spPr>
                <a:xfrm>
                  <a:off x="1828800" y="1152752"/>
                  <a:ext cx="7620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Buy-In</a:t>
                  </a:r>
                  <a:endParaRPr lang="en-US" sz="1200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22" name="Group 121"/>
              <p:cNvGrpSpPr/>
              <p:nvPr/>
            </p:nvGrpSpPr>
            <p:grpSpPr>
              <a:xfrm>
                <a:off x="6057900" y="990600"/>
                <a:ext cx="990600" cy="609600"/>
                <a:chOff x="6057900" y="990600"/>
                <a:chExt cx="990600" cy="609600"/>
              </a:xfrm>
            </p:grpSpPr>
            <p:sp>
              <p:nvSpPr>
                <p:cNvPr id="137" name="Rectangle 136"/>
                <p:cNvSpPr/>
                <p:nvPr/>
              </p:nvSpPr>
              <p:spPr>
                <a:xfrm>
                  <a:off x="60960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TextBox 139"/>
                <p:cNvSpPr txBox="1"/>
                <p:nvPr/>
              </p:nvSpPr>
              <p:spPr>
                <a:xfrm>
                  <a:off x="6057900" y="1141511"/>
                  <a:ext cx="9906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Execution</a:t>
                  </a:r>
                </a:p>
              </p:txBody>
            </p:sp>
          </p:grpSp>
          <p:grpSp>
            <p:nvGrpSpPr>
              <p:cNvPr id="123" name="Group 122"/>
              <p:cNvGrpSpPr/>
              <p:nvPr/>
            </p:nvGrpSpPr>
            <p:grpSpPr>
              <a:xfrm>
                <a:off x="188506" y="990600"/>
                <a:ext cx="1123950" cy="609600"/>
                <a:chOff x="188506" y="990600"/>
                <a:chExt cx="1123950" cy="609600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233787" y="990600"/>
                  <a:ext cx="1023513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TextBox 135"/>
                <p:cNvSpPr txBox="1"/>
                <p:nvPr/>
              </p:nvSpPr>
              <p:spPr>
                <a:xfrm>
                  <a:off x="188506" y="1069766"/>
                  <a:ext cx="1123950" cy="49244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50" dirty="0">
                      <a:solidFill>
                        <a:schemeClr val="bg1"/>
                      </a:solidFill>
                    </a:rPr>
                    <a:t>Leadership Development</a:t>
                  </a:r>
                </a:p>
              </p:txBody>
            </p:sp>
          </p:grpSp>
          <p:grpSp>
            <p:nvGrpSpPr>
              <p:cNvPr id="124" name="Group 123"/>
              <p:cNvGrpSpPr/>
              <p:nvPr/>
            </p:nvGrpSpPr>
            <p:grpSpPr>
              <a:xfrm>
                <a:off x="4572000" y="990600"/>
                <a:ext cx="1085850" cy="609600"/>
                <a:chOff x="4572000" y="990600"/>
                <a:chExt cx="1085850" cy="609600"/>
              </a:xfrm>
            </p:grpSpPr>
            <p:sp>
              <p:nvSpPr>
                <p:cNvPr id="131" name="Rectangle 130"/>
                <p:cNvSpPr/>
                <p:nvPr/>
              </p:nvSpPr>
              <p:spPr>
                <a:xfrm>
                  <a:off x="4607634" y="990600"/>
                  <a:ext cx="10287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TextBox 131"/>
                <p:cNvSpPr txBox="1"/>
                <p:nvPr/>
              </p:nvSpPr>
              <p:spPr>
                <a:xfrm>
                  <a:off x="4572000" y="1140312"/>
                  <a:ext cx="1085850" cy="28469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50" dirty="0">
                      <a:solidFill>
                        <a:schemeClr val="bg1"/>
                      </a:solidFill>
                    </a:rPr>
                    <a:t>Competency</a:t>
                  </a:r>
                </a:p>
              </p:txBody>
            </p:sp>
          </p:grpSp>
          <p:sp>
            <p:nvSpPr>
              <p:cNvPr id="125" name="Plus 124"/>
              <p:cNvSpPr/>
              <p:nvPr/>
            </p:nvSpPr>
            <p:spPr>
              <a:xfrm>
                <a:off x="2743200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Plus 125"/>
              <p:cNvSpPr/>
              <p:nvPr/>
            </p:nvSpPr>
            <p:spPr>
              <a:xfrm>
                <a:off x="4169484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Plus 126"/>
              <p:cNvSpPr/>
              <p:nvPr/>
            </p:nvSpPr>
            <p:spPr>
              <a:xfrm>
                <a:off x="5671074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8" name="Group 127"/>
              <p:cNvGrpSpPr/>
              <p:nvPr/>
            </p:nvGrpSpPr>
            <p:grpSpPr>
              <a:xfrm>
                <a:off x="3124200" y="990600"/>
                <a:ext cx="1066800" cy="609600"/>
                <a:chOff x="3124200" y="990600"/>
                <a:chExt cx="1066800" cy="609600"/>
              </a:xfrm>
            </p:grpSpPr>
            <p:sp>
              <p:nvSpPr>
                <p:cNvPr id="129" name="Rectangle 128"/>
                <p:cNvSpPr/>
                <p:nvPr/>
              </p:nvSpPr>
              <p:spPr>
                <a:xfrm>
                  <a:off x="32004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TextBox 129"/>
                <p:cNvSpPr txBox="1"/>
                <p:nvPr/>
              </p:nvSpPr>
              <p:spPr>
                <a:xfrm>
                  <a:off x="3124200" y="1028231"/>
                  <a:ext cx="10668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Unifying Purpose</a:t>
                  </a:r>
                </a:p>
              </p:txBody>
            </p:sp>
          </p:grpSp>
        </p:grpSp>
      </p:grpSp>
      <p:sp>
        <p:nvSpPr>
          <p:cNvPr id="145" name="Equal 144"/>
          <p:cNvSpPr/>
          <p:nvPr/>
        </p:nvSpPr>
        <p:spPr>
          <a:xfrm>
            <a:off x="7138809" y="1946677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9" name="Plus 148"/>
          <p:cNvSpPr/>
          <p:nvPr/>
        </p:nvSpPr>
        <p:spPr>
          <a:xfrm>
            <a:off x="1323609" y="1924580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/>
          <p:cNvSpPr/>
          <p:nvPr/>
        </p:nvSpPr>
        <p:spPr>
          <a:xfrm>
            <a:off x="17501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TextBox 153"/>
          <p:cNvSpPr txBox="1"/>
          <p:nvPr/>
        </p:nvSpPr>
        <p:spPr>
          <a:xfrm>
            <a:off x="1826325" y="1969529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60935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TextBox 155"/>
          <p:cNvSpPr txBox="1"/>
          <p:nvPr/>
        </p:nvSpPr>
        <p:spPr>
          <a:xfrm>
            <a:off x="6055425" y="1958288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4605159" y="1807377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TextBox 157"/>
          <p:cNvSpPr txBox="1"/>
          <p:nvPr/>
        </p:nvSpPr>
        <p:spPr>
          <a:xfrm>
            <a:off x="4569525" y="1957089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59" name="Plus 158"/>
          <p:cNvSpPr/>
          <p:nvPr/>
        </p:nvSpPr>
        <p:spPr>
          <a:xfrm>
            <a:off x="2740725" y="1916089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Plus 159"/>
          <p:cNvSpPr/>
          <p:nvPr/>
        </p:nvSpPr>
        <p:spPr>
          <a:xfrm>
            <a:off x="4167009" y="1916089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Plus 160"/>
          <p:cNvSpPr/>
          <p:nvPr/>
        </p:nvSpPr>
        <p:spPr>
          <a:xfrm>
            <a:off x="5668599" y="192950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>
            <a:off x="31979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TextBox 162"/>
          <p:cNvSpPr txBox="1"/>
          <p:nvPr/>
        </p:nvSpPr>
        <p:spPr>
          <a:xfrm>
            <a:off x="3121725" y="1845008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1752600" y="2646551"/>
            <a:ext cx="914400" cy="6096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Equal 164"/>
          <p:cNvSpPr/>
          <p:nvPr/>
        </p:nvSpPr>
        <p:spPr>
          <a:xfrm>
            <a:off x="7141284" y="3627677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6" name="Plus 165"/>
          <p:cNvSpPr/>
          <p:nvPr/>
        </p:nvSpPr>
        <p:spPr>
          <a:xfrm>
            <a:off x="1295400" y="3651641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/>
          <p:nvPr/>
        </p:nvSpPr>
        <p:spPr>
          <a:xfrm>
            <a:off x="1752600" y="3488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TextBox 167"/>
          <p:cNvSpPr txBox="1"/>
          <p:nvPr/>
        </p:nvSpPr>
        <p:spPr>
          <a:xfrm>
            <a:off x="1828800" y="3650529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6096000" y="3488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TextBox 169"/>
          <p:cNvSpPr txBox="1"/>
          <p:nvPr/>
        </p:nvSpPr>
        <p:spPr>
          <a:xfrm>
            <a:off x="6057900" y="3639288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233787" y="3488377"/>
            <a:ext cx="1023513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TextBox 171"/>
          <p:cNvSpPr txBox="1"/>
          <p:nvPr/>
        </p:nvSpPr>
        <p:spPr>
          <a:xfrm>
            <a:off x="188506" y="3567543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4607634" y="3488377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TextBox 173"/>
          <p:cNvSpPr txBox="1"/>
          <p:nvPr/>
        </p:nvSpPr>
        <p:spPr>
          <a:xfrm>
            <a:off x="4572000" y="3638089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75" name="Plus 174"/>
          <p:cNvSpPr/>
          <p:nvPr/>
        </p:nvSpPr>
        <p:spPr>
          <a:xfrm>
            <a:off x="2743200" y="3640777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Plus 175"/>
          <p:cNvSpPr/>
          <p:nvPr/>
        </p:nvSpPr>
        <p:spPr>
          <a:xfrm>
            <a:off x="4169484" y="3640777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Plus 176"/>
          <p:cNvSpPr/>
          <p:nvPr/>
        </p:nvSpPr>
        <p:spPr>
          <a:xfrm>
            <a:off x="5671074" y="3640777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TextBox 178"/>
          <p:cNvSpPr txBox="1"/>
          <p:nvPr/>
        </p:nvSpPr>
        <p:spPr>
          <a:xfrm>
            <a:off x="3124200" y="3526008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3200400" y="3482818"/>
            <a:ext cx="914400" cy="6096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290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Transformation Equation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7543800" y="19812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Frustration</a:t>
            </a:r>
          </a:p>
        </p:txBody>
      </p:sp>
      <p:sp>
        <p:nvSpPr>
          <p:cNvPr id="257" name="TextBox 256"/>
          <p:cNvSpPr txBox="1"/>
          <p:nvPr/>
        </p:nvSpPr>
        <p:spPr>
          <a:xfrm>
            <a:off x="7543800" y="28194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Resistance</a:t>
            </a:r>
          </a:p>
        </p:txBody>
      </p:sp>
      <p:sp>
        <p:nvSpPr>
          <p:cNvPr id="280" name="TextBox 279"/>
          <p:cNvSpPr txBox="1"/>
          <p:nvPr/>
        </p:nvSpPr>
        <p:spPr>
          <a:xfrm>
            <a:off x="7543800" y="36576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Confusion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BA2287DB-0AB4-3741-A058-E5D6BAD8B1D2}"/>
              </a:ext>
            </a:extLst>
          </p:cNvPr>
          <p:cNvSpPr txBox="1"/>
          <p:nvPr/>
        </p:nvSpPr>
        <p:spPr>
          <a:xfrm>
            <a:off x="212380" y="4428230"/>
            <a:ext cx="110301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90196163-37EE-9344-B00D-E02BC9653C57}"/>
              </a:ext>
            </a:extLst>
          </p:cNvPr>
          <p:cNvSpPr txBox="1"/>
          <p:nvPr/>
        </p:nvSpPr>
        <p:spPr>
          <a:xfrm>
            <a:off x="1828800" y="2006377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E5AFF7C9-FDF4-FE45-AE3D-68D570E76041}"/>
              </a:ext>
            </a:extLst>
          </p:cNvPr>
          <p:cNvSpPr txBox="1"/>
          <p:nvPr/>
        </p:nvSpPr>
        <p:spPr>
          <a:xfrm>
            <a:off x="1828800" y="3672274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088F0710-129D-6A40-8CDF-E8DA00F7522E}"/>
              </a:ext>
            </a:extLst>
          </p:cNvPr>
          <p:cNvSpPr txBox="1"/>
          <p:nvPr/>
        </p:nvSpPr>
        <p:spPr>
          <a:xfrm>
            <a:off x="1828800" y="4492028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46EC3EB7-9511-B146-877A-E7A2AB86D33D}"/>
              </a:ext>
            </a:extLst>
          </p:cNvPr>
          <p:cNvSpPr txBox="1"/>
          <p:nvPr/>
        </p:nvSpPr>
        <p:spPr>
          <a:xfrm>
            <a:off x="4572000" y="1984672"/>
            <a:ext cx="106680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26F8B8D7-059D-B84C-8741-553E6C56FE46}"/>
              </a:ext>
            </a:extLst>
          </p:cNvPr>
          <p:cNvSpPr txBox="1"/>
          <p:nvPr/>
        </p:nvSpPr>
        <p:spPr>
          <a:xfrm>
            <a:off x="4568605" y="2844129"/>
            <a:ext cx="106680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AF3F8473-8990-7147-A852-558F7D1110C6}"/>
              </a:ext>
            </a:extLst>
          </p:cNvPr>
          <p:cNvSpPr txBox="1"/>
          <p:nvPr/>
        </p:nvSpPr>
        <p:spPr>
          <a:xfrm>
            <a:off x="6057900" y="1992064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5A032640-9CF4-C74D-B7DE-EA26A48D2382}"/>
              </a:ext>
            </a:extLst>
          </p:cNvPr>
          <p:cNvSpPr txBox="1"/>
          <p:nvPr/>
        </p:nvSpPr>
        <p:spPr>
          <a:xfrm>
            <a:off x="6057900" y="3668463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B19A7F-A8F1-4A4E-A539-389A70A58FF2}"/>
              </a:ext>
            </a:extLst>
          </p:cNvPr>
          <p:cNvSpPr txBox="1"/>
          <p:nvPr/>
        </p:nvSpPr>
        <p:spPr>
          <a:xfrm>
            <a:off x="233787" y="5939217"/>
            <a:ext cx="838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 Copyright © 2019 Ria Story and Mack Story. All Rights Reserved.</a:t>
            </a: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8019EC9B-64BD-3249-8351-0A76CAAF1301}"/>
              </a:ext>
            </a:extLst>
          </p:cNvPr>
          <p:cNvSpPr/>
          <p:nvPr/>
        </p:nvSpPr>
        <p:spPr>
          <a:xfrm>
            <a:off x="7454735" y="4297856"/>
            <a:ext cx="1232065" cy="73648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Equal 118"/>
          <p:cNvSpPr/>
          <p:nvPr/>
        </p:nvSpPr>
        <p:spPr>
          <a:xfrm>
            <a:off x="7141284" y="2765264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0" name="Plus 119"/>
          <p:cNvSpPr/>
          <p:nvPr/>
        </p:nvSpPr>
        <p:spPr>
          <a:xfrm>
            <a:off x="1295400" y="2789228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/>
          <p:cNvSpPr/>
          <p:nvPr/>
        </p:nvSpPr>
        <p:spPr>
          <a:xfrm>
            <a:off x="6096000" y="2625964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6057900" y="2776875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233787" y="2625964"/>
            <a:ext cx="1023513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188506" y="2705130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4607634" y="2625964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TextBox 125"/>
          <p:cNvSpPr txBox="1"/>
          <p:nvPr/>
        </p:nvSpPr>
        <p:spPr>
          <a:xfrm>
            <a:off x="4572000" y="2775676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27" name="Plus 126"/>
          <p:cNvSpPr/>
          <p:nvPr/>
        </p:nvSpPr>
        <p:spPr>
          <a:xfrm>
            <a:off x="2743200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Plus 127"/>
          <p:cNvSpPr/>
          <p:nvPr/>
        </p:nvSpPr>
        <p:spPr>
          <a:xfrm>
            <a:off x="4169484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Plus 128"/>
          <p:cNvSpPr/>
          <p:nvPr/>
        </p:nvSpPr>
        <p:spPr>
          <a:xfrm>
            <a:off x="5671074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/>
          <p:cNvSpPr/>
          <p:nvPr/>
        </p:nvSpPr>
        <p:spPr>
          <a:xfrm>
            <a:off x="3200400" y="2625964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TextBox 130"/>
          <p:cNvSpPr txBox="1"/>
          <p:nvPr/>
        </p:nvSpPr>
        <p:spPr>
          <a:xfrm>
            <a:off x="3124200" y="2663595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233787" y="1814577"/>
            <a:ext cx="1032672" cy="602399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3" name="Group 132"/>
          <p:cNvGrpSpPr/>
          <p:nvPr/>
        </p:nvGrpSpPr>
        <p:grpSpPr>
          <a:xfrm>
            <a:off x="188506" y="990600"/>
            <a:ext cx="8847918" cy="609600"/>
            <a:chOff x="188506" y="990600"/>
            <a:chExt cx="8847918" cy="609600"/>
          </a:xfrm>
        </p:grpSpPr>
        <p:sp>
          <p:nvSpPr>
            <p:cNvPr id="137" name="Equal 136"/>
            <p:cNvSpPr/>
            <p:nvPr/>
          </p:nvSpPr>
          <p:spPr>
            <a:xfrm>
              <a:off x="7141284" y="1129900"/>
              <a:ext cx="304800" cy="394100"/>
            </a:xfrm>
            <a:prstGeom prst="mathEqual">
              <a:avLst>
                <a:gd name="adj1" fmla="val 4413"/>
                <a:gd name="adj2" fmla="val 10506"/>
              </a:avLst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7465807" y="1161826"/>
              <a:ext cx="1570617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dirty="0"/>
                <a:t>Transformation</a:t>
              </a:r>
            </a:p>
          </p:txBody>
        </p:sp>
        <p:grpSp>
          <p:nvGrpSpPr>
            <p:cNvPr id="145" name="Group 144"/>
            <p:cNvGrpSpPr/>
            <p:nvPr/>
          </p:nvGrpSpPr>
          <p:grpSpPr>
            <a:xfrm>
              <a:off x="188506" y="990600"/>
              <a:ext cx="6859994" cy="609600"/>
              <a:chOff x="188506" y="990600"/>
              <a:chExt cx="6859994" cy="609600"/>
            </a:xfrm>
          </p:grpSpPr>
          <p:sp>
            <p:nvSpPr>
              <p:cNvPr id="149" name="Plus 148"/>
              <p:cNvSpPr/>
              <p:nvPr/>
            </p:nvSpPr>
            <p:spPr>
              <a:xfrm>
                <a:off x="1295400" y="1153864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4" name="Group 153"/>
              <p:cNvGrpSpPr/>
              <p:nvPr/>
            </p:nvGrpSpPr>
            <p:grpSpPr>
              <a:xfrm>
                <a:off x="1752600" y="990600"/>
                <a:ext cx="914400" cy="609600"/>
                <a:chOff x="1752600" y="990600"/>
                <a:chExt cx="914400" cy="609600"/>
              </a:xfrm>
            </p:grpSpPr>
            <p:sp>
              <p:nvSpPr>
                <p:cNvPr id="170" name="Rectangle 169"/>
                <p:cNvSpPr/>
                <p:nvPr/>
              </p:nvSpPr>
              <p:spPr>
                <a:xfrm>
                  <a:off x="17526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1" name="TextBox 170"/>
                <p:cNvSpPr txBox="1"/>
                <p:nvPr/>
              </p:nvSpPr>
              <p:spPr>
                <a:xfrm>
                  <a:off x="1828800" y="1152752"/>
                  <a:ext cx="7620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Buy-In</a:t>
                  </a:r>
                  <a:endParaRPr lang="en-US" sz="1200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55" name="Group 154"/>
              <p:cNvGrpSpPr/>
              <p:nvPr/>
            </p:nvGrpSpPr>
            <p:grpSpPr>
              <a:xfrm>
                <a:off x="6057900" y="990600"/>
                <a:ext cx="990600" cy="609600"/>
                <a:chOff x="6057900" y="990600"/>
                <a:chExt cx="990600" cy="609600"/>
              </a:xfrm>
            </p:grpSpPr>
            <p:sp>
              <p:nvSpPr>
                <p:cNvPr id="168" name="Rectangle 167"/>
                <p:cNvSpPr/>
                <p:nvPr/>
              </p:nvSpPr>
              <p:spPr>
                <a:xfrm>
                  <a:off x="60960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TextBox 168"/>
                <p:cNvSpPr txBox="1"/>
                <p:nvPr/>
              </p:nvSpPr>
              <p:spPr>
                <a:xfrm>
                  <a:off x="6057900" y="1141511"/>
                  <a:ext cx="9906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Execution</a:t>
                  </a:r>
                </a:p>
              </p:txBody>
            </p:sp>
          </p:grpSp>
          <p:grpSp>
            <p:nvGrpSpPr>
              <p:cNvPr id="156" name="Group 155"/>
              <p:cNvGrpSpPr/>
              <p:nvPr/>
            </p:nvGrpSpPr>
            <p:grpSpPr>
              <a:xfrm>
                <a:off x="188506" y="990600"/>
                <a:ext cx="1123950" cy="609600"/>
                <a:chOff x="188506" y="990600"/>
                <a:chExt cx="1123950" cy="609600"/>
              </a:xfrm>
            </p:grpSpPr>
            <p:sp>
              <p:nvSpPr>
                <p:cNvPr id="166" name="Rectangle 165"/>
                <p:cNvSpPr/>
                <p:nvPr/>
              </p:nvSpPr>
              <p:spPr>
                <a:xfrm>
                  <a:off x="233787" y="990600"/>
                  <a:ext cx="1023513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TextBox 166"/>
                <p:cNvSpPr txBox="1"/>
                <p:nvPr/>
              </p:nvSpPr>
              <p:spPr>
                <a:xfrm>
                  <a:off x="188506" y="1069766"/>
                  <a:ext cx="1123950" cy="49244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50" dirty="0">
                      <a:solidFill>
                        <a:schemeClr val="bg1"/>
                      </a:solidFill>
                    </a:rPr>
                    <a:t>Leadership Development</a:t>
                  </a:r>
                </a:p>
              </p:txBody>
            </p:sp>
          </p:grpSp>
          <p:grpSp>
            <p:nvGrpSpPr>
              <p:cNvPr id="157" name="Group 156"/>
              <p:cNvGrpSpPr/>
              <p:nvPr/>
            </p:nvGrpSpPr>
            <p:grpSpPr>
              <a:xfrm>
                <a:off x="4572000" y="990600"/>
                <a:ext cx="1085850" cy="609600"/>
                <a:chOff x="4572000" y="990600"/>
                <a:chExt cx="1085850" cy="609600"/>
              </a:xfrm>
            </p:grpSpPr>
            <p:sp>
              <p:nvSpPr>
                <p:cNvPr id="164" name="Rectangle 163"/>
                <p:cNvSpPr/>
                <p:nvPr/>
              </p:nvSpPr>
              <p:spPr>
                <a:xfrm>
                  <a:off x="4607634" y="990600"/>
                  <a:ext cx="10287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TextBox 164"/>
                <p:cNvSpPr txBox="1"/>
                <p:nvPr/>
              </p:nvSpPr>
              <p:spPr>
                <a:xfrm>
                  <a:off x="4572000" y="1140312"/>
                  <a:ext cx="1085850" cy="28469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50" dirty="0">
                      <a:solidFill>
                        <a:schemeClr val="bg1"/>
                      </a:solidFill>
                    </a:rPr>
                    <a:t>Competency</a:t>
                  </a:r>
                </a:p>
              </p:txBody>
            </p:sp>
          </p:grpSp>
          <p:sp>
            <p:nvSpPr>
              <p:cNvPr id="158" name="Plus 157"/>
              <p:cNvSpPr/>
              <p:nvPr/>
            </p:nvSpPr>
            <p:spPr>
              <a:xfrm>
                <a:off x="2743200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Plus 158"/>
              <p:cNvSpPr/>
              <p:nvPr/>
            </p:nvSpPr>
            <p:spPr>
              <a:xfrm>
                <a:off x="4169484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Plus 159"/>
              <p:cNvSpPr/>
              <p:nvPr/>
            </p:nvSpPr>
            <p:spPr>
              <a:xfrm>
                <a:off x="5671074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1" name="Group 160"/>
              <p:cNvGrpSpPr/>
              <p:nvPr/>
            </p:nvGrpSpPr>
            <p:grpSpPr>
              <a:xfrm>
                <a:off x="3124200" y="990600"/>
                <a:ext cx="1066800" cy="609600"/>
                <a:chOff x="3124200" y="990600"/>
                <a:chExt cx="1066800" cy="609600"/>
              </a:xfrm>
            </p:grpSpPr>
            <p:sp>
              <p:nvSpPr>
                <p:cNvPr id="162" name="Rectangle 161"/>
                <p:cNvSpPr/>
                <p:nvPr/>
              </p:nvSpPr>
              <p:spPr>
                <a:xfrm>
                  <a:off x="32004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3" name="TextBox 162"/>
                <p:cNvSpPr txBox="1"/>
                <p:nvPr/>
              </p:nvSpPr>
              <p:spPr>
                <a:xfrm>
                  <a:off x="3124200" y="1028231"/>
                  <a:ext cx="10668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Unifying Purpose</a:t>
                  </a:r>
                </a:p>
              </p:txBody>
            </p:sp>
          </p:grpSp>
        </p:grpSp>
      </p:grpSp>
      <p:sp>
        <p:nvSpPr>
          <p:cNvPr id="172" name="Equal 171"/>
          <p:cNvSpPr/>
          <p:nvPr/>
        </p:nvSpPr>
        <p:spPr>
          <a:xfrm>
            <a:off x="7138809" y="1946677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3" name="Plus 172"/>
          <p:cNvSpPr/>
          <p:nvPr/>
        </p:nvSpPr>
        <p:spPr>
          <a:xfrm>
            <a:off x="1323609" y="1924580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/>
          <p:cNvSpPr/>
          <p:nvPr/>
        </p:nvSpPr>
        <p:spPr>
          <a:xfrm>
            <a:off x="17501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TextBox 174"/>
          <p:cNvSpPr txBox="1"/>
          <p:nvPr/>
        </p:nvSpPr>
        <p:spPr>
          <a:xfrm>
            <a:off x="1826325" y="1969529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60935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TextBox 176"/>
          <p:cNvSpPr txBox="1"/>
          <p:nvPr/>
        </p:nvSpPr>
        <p:spPr>
          <a:xfrm>
            <a:off x="6055425" y="1958288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4605159" y="1807377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TextBox 178"/>
          <p:cNvSpPr txBox="1"/>
          <p:nvPr/>
        </p:nvSpPr>
        <p:spPr>
          <a:xfrm>
            <a:off x="4569525" y="1957089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80" name="Plus 179"/>
          <p:cNvSpPr/>
          <p:nvPr/>
        </p:nvSpPr>
        <p:spPr>
          <a:xfrm>
            <a:off x="2740725" y="1916089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Plus 180"/>
          <p:cNvSpPr/>
          <p:nvPr/>
        </p:nvSpPr>
        <p:spPr>
          <a:xfrm>
            <a:off x="4167009" y="1916089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Plus 181"/>
          <p:cNvSpPr/>
          <p:nvPr/>
        </p:nvSpPr>
        <p:spPr>
          <a:xfrm>
            <a:off x="5668599" y="192950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ectangle 182"/>
          <p:cNvSpPr/>
          <p:nvPr/>
        </p:nvSpPr>
        <p:spPr>
          <a:xfrm>
            <a:off x="31979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TextBox 183"/>
          <p:cNvSpPr txBox="1"/>
          <p:nvPr/>
        </p:nvSpPr>
        <p:spPr>
          <a:xfrm>
            <a:off x="3121725" y="1845008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1752600" y="2646551"/>
            <a:ext cx="914400" cy="6096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Equal 185"/>
          <p:cNvSpPr/>
          <p:nvPr/>
        </p:nvSpPr>
        <p:spPr>
          <a:xfrm>
            <a:off x="7141284" y="3627677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7" name="Plus 186"/>
          <p:cNvSpPr/>
          <p:nvPr/>
        </p:nvSpPr>
        <p:spPr>
          <a:xfrm>
            <a:off x="1295400" y="3651641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Rectangle 187"/>
          <p:cNvSpPr/>
          <p:nvPr/>
        </p:nvSpPr>
        <p:spPr>
          <a:xfrm>
            <a:off x="1752600" y="3488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TextBox 188"/>
          <p:cNvSpPr txBox="1"/>
          <p:nvPr/>
        </p:nvSpPr>
        <p:spPr>
          <a:xfrm>
            <a:off x="1828800" y="3650529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95" name="Rectangle 194"/>
          <p:cNvSpPr/>
          <p:nvPr/>
        </p:nvSpPr>
        <p:spPr>
          <a:xfrm>
            <a:off x="6096000" y="3488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TextBox 195"/>
          <p:cNvSpPr txBox="1"/>
          <p:nvPr/>
        </p:nvSpPr>
        <p:spPr>
          <a:xfrm>
            <a:off x="6057900" y="3639288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233787" y="3488377"/>
            <a:ext cx="1023513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TextBox 213"/>
          <p:cNvSpPr txBox="1"/>
          <p:nvPr/>
        </p:nvSpPr>
        <p:spPr>
          <a:xfrm>
            <a:off x="188506" y="3567543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4607634" y="3488377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TextBox 215"/>
          <p:cNvSpPr txBox="1"/>
          <p:nvPr/>
        </p:nvSpPr>
        <p:spPr>
          <a:xfrm>
            <a:off x="4572000" y="3638089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217" name="Plus 216"/>
          <p:cNvSpPr/>
          <p:nvPr/>
        </p:nvSpPr>
        <p:spPr>
          <a:xfrm>
            <a:off x="2743200" y="3640777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Plus 220"/>
          <p:cNvSpPr/>
          <p:nvPr/>
        </p:nvSpPr>
        <p:spPr>
          <a:xfrm>
            <a:off x="4169484" y="3640777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Plus 222"/>
          <p:cNvSpPr/>
          <p:nvPr/>
        </p:nvSpPr>
        <p:spPr>
          <a:xfrm>
            <a:off x="5671074" y="3640777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Rectangle 224"/>
          <p:cNvSpPr/>
          <p:nvPr/>
        </p:nvSpPr>
        <p:spPr>
          <a:xfrm>
            <a:off x="3200400" y="3482818"/>
            <a:ext cx="914400" cy="6096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Equal 226"/>
          <p:cNvSpPr/>
          <p:nvPr/>
        </p:nvSpPr>
        <p:spPr>
          <a:xfrm>
            <a:off x="7141284" y="4465363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9" name="Plus 228"/>
          <p:cNvSpPr/>
          <p:nvPr/>
        </p:nvSpPr>
        <p:spPr>
          <a:xfrm>
            <a:off x="1295400" y="4489327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Rectangle 230"/>
          <p:cNvSpPr/>
          <p:nvPr/>
        </p:nvSpPr>
        <p:spPr>
          <a:xfrm>
            <a:off x="1752600" y="4326063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TextBox 231"/>
          <p:cNvSpPr txBox="1"/>
          <p:nvPr/>
        </p:nvSpPr>
        <p:spPr>
          <a:xfrm>
            <a:off x="1828800" y="4488215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33" name="Rectangle 232"/>
          <p:cNvSpPr/>
          <p:nvPr/>
        </p:nvSpPr>
        <p:spPr>
          <a:xfrm>
            <a:off x="6096000" y="4326063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TextBox 233"/>
          <p:cNvSpPr txBox="1"/>
          <p:nvPr/>
        </p:nvSpPr>
        <p:spPr>
          <a:xfrm>
            <a:off x="6057900" y="4476974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235" name="Rectangle 234"/>
          <p:cNvSpPr/>
          <p:nvPr/>
        </p:nvSpPr>
        <p:spPr>
          <a:xfrm>
            <a:off x="233787" y="4326063"/>
            <a:ext cx="1023513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TextBox 235"/>
          <p:cNvSpPr txBox="1"/>
          <p:nvPr/>
        </p:nvSpPr>
        <p:spPr>
          <a:xfrm>
            <a:off x="188506" y="4405229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4607634" y="4326063"/>
            <a:ext cx="1028700" cy="6096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Plus 238"/>
          <p:cNvSpPr/>
          <p:nvPr/>
        </p:nvSpPr>
        <p:spPr>
          <a:xfrm>
            <a:off x="2743200" y="4478463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Plus 239"/>
          <p:cNvSpPr/>
          <p:nvPr/>
        </p:nvSpPr>
        <p:spPr>
          <a:xfrm>
            <a:off x="4169484" y="4478463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Plus 240"/>
          <p:cNvSpPr/>
          <p:nvPr/>
        </p:nvSpPr>
        <p:spPr>
          <a:xfrm>
            <a:off x="5671074" y="4478463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Rectangle 241"/>
          <p:cNvSpPr/>
          <p:nvPr/>
        </p:nvSpPr>
        <p:spPr>
          <a:xfrm>
            <a:off x="3200400" y="4326063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TextBox 242"/>
          <p:cNvSpPr txBox="1"/>
          <p:nvPr/>
        </p:nvSpPr>
        <p:spPr>
          <a:xfrm>
            <a:off x="3124200" y="4363694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</p:spTree>
    <p:extLst>
      <p:ext uri="{BB962C8B-B14F-4D97-AF65-F5344CB8AC3E}">
        <p14:creationId xmlns:p14="http://schemas.microsoft.com/office/powerpoint/2010/main" val="28062513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Transformation Equation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7543800" y="19812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Frustration</a:t>
            </a:r>
          </a:p>
        </p:txBody>
      </p:sp>
      <p:sp>
        <p:nvSpPr>
          <p:cNvPr id="257" name="TextBox 256"/>
          <p:cNvSpPr txBox="1"/>
          <p:nvPr/>
        </p:nvSpPr>
        <p:spPr>
          <a:xfrm>
            <a:off x="7543800" y="28194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Resistance</a:t>
            </a:r>
          </a:p>
        </p:txBody>
      </p:sp>
      <p:sp>
        <p:nvSpPr>
          <p:cNvPr id="280" name="TextBox 279"/>
          <p:cNvSpPr txBox="1"/>
          <p:nvPr/>
        </p:nvSpPr>
        <p:spPr>
          <a:xfrm>
            <a:off x="7543800" y="36576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Confusion</a:t>
            </a:r>
          </a:p>
        </p:txBody>
      </p:sp>
      <p:sp>
        <p:nvSpPr>
          <p:cNvPr id="303" name="TextBox 302"/>
          <p:cNvSpPr txBox="1"/>
          <p:nvPr/>
        </p:nvSpPr>
        <p:spPr>
          <a:xfrm>
            <a:off x="7543800" y="44958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Anxiety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BA2287DB-0AB4-3741-A058-E5D6BAD8B1D2}"/>
              </a:ext>
            </a:extLst>
          </p:cNvPr>
          <p:cNvSpPr txBox="1"/>
          <p:nvPr/>
        </p:nvSpPr>
        <p:spPr>
          <a:xfrm>
            <a:off x="212380" y="4428230"/>
            <a:ext cx="110301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90196163-37EE-9344-B00D-E02BC9653C57}"/>
              </a:ext>
            </a:extLst>
          </p:cNvPr>
          <p:cNvSpPr txBox="1"/>
          <p:nvPr/>
        </p:nvSpPr>
        <p:spPr>
          <a:xfrm>
            <a:off x="1828800" y="2006377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E5AFF7C9-FDF4-FE45-AE3D-68D570E76041}"/>
              </a:ext>
            </a:extLst>
          </p:cNvPr>
          <p:cNvSpPr txBox="1"/>
          <p:nvPr/>
        </p:nvSpPr>
        <p:spPr>
          <a:xfrm>
            <a:off x="1828800" y="3672274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088F0710-129D-6A40-8CDF-E8DA00F7522E}"/>
              </a:ext>
            </a:extLst>
          </p:cNvPr>
          <p:cNvSpPr txBox="1"/>
          <p:nvPr/>
        </p:nvSpPr>
        <p:spPr>
          <a:xfrm>
            <a:off x="1828800" y="4492028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46EC3EB7-9511-B146-877A-E7A2AB86D33D}"/>
              </a:ext>
            </a:extLst>
          </p:cNvPr>
          <p:cNvSpPr txBox="1"/>
          <p:nvPr/>
        </p:nvSpPr>
        <p:spPr>
          <a:xfrm>
            <a:off x="4572000" y="1984672"/>
            <a:ext cx="106680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26F8B8D7-059D-B84C-8741-553E6C56FE46}"/>
              </a:ext>
            </a:extLst>
          </p:cNvPr>
          <p:cNvSpPr txBox="1"/>
          <p:nvPr/>
        </p:nvSpPr>
        <p:spPr>
          <a:xfrm>
            <a:off x="4568605" y="2844129"/>
            <a:ext cx="106680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AF3F8473-8990-7147-A852-558F7D1110C6}"/>
              </a:ext>
            </a:extLst>
          </p:cNvPr>
          <p:cNvSpPr txBox="1"/>
          <p:nvPr/>
        </p:nvSpPr>
        <p:spPr>
          <a:xfrm>
            <a:off x="6057900" y="1992064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5A032640-9CF4-C74D-B7DE-EA26A48D2382}"/>
              </a:ext>
            </a:extLst>
          </p:cNvPr>
          <p:cNvSpPr txBox="1"/>
          <p:nvPr/>
        </p:nvSpPr>
        <p:spPr>
          <a:xfrm>
            <a:off x="6057900" y="3668463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B19A7F-A8F1-4A4E-A539-389A70A58FF2}"/>
              </a:ext>
            </a:extLst>
          </p:cNvPr>
          <p:cNvSpPr txBox="1"/>
          <p:nvPr/>
        </p:nvSpPr>
        <p:spPr>
          <a:xfrm>
            <a:off x="233787" y="5939217"/>
            <a:ext cx="838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 Copyright © 2019 Ria Story and Mack Story. All Rights Reserved.</a:t>
            </a: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8019EC9B-64BD-3249-8351-0A76CAAF1301}"/>
              </a:ext>
            </a:extLst>
          </p:cNvPr>
          <p:cNvSpPr/>
          <p:nvPr/>
        </p:nvSpPr>
        <p:spPr>
          <a:xfrm>
            <a:off x="7454735" y="4297856"/>
            <a:ext cx="1232065" cy="73648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Equal 118"/>
          <p:cNvSpPr/>
          <p:nvPr/>
        </p:nvSpPr>
        <p:spPr>
          <a:xfrm>
            <a:off x="7141284" y="2765264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0" name="Plus 119"/>
          <p:cNvSpPr/>
          <p:nvPr/>
        </p:nvSpPr>
        <p:spPr>
          <a:xfrm>
            <a:off x="1295400" y="2789228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/>
          <p:cNvSpPr/>
          <p:nvPr/>
        </p:nvSpPr>
        <p:spPr>
          <a:xfrm>
            <a:off x="6096000" y="2625964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6057900" y="2776875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233787" y="2625964"/>
            <a:ext cx="1023513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188506" y="2705130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4607634" y="2625964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TextBox 125"/>
          <p:cNvSpPr txBox="1"/>
          <p:nvPr/>
        </p:nvSpPr>
        <p:spPr>
          <a:xfrm>
            <a:off x="4572000" y="2775676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27" name="Plus 126"/>
          <p:cNvSpPr/>
          <p:nvPr/>
        </p:nvSpPr>
        <p:spPr>
          <a:xfrm>
            <a:off x="2743200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Plus 127"/>
          <p:cNvSpPr/>
          <p:nvPr/>
        </p:nvSpPr>
        <p:spPr>
          <a:xfrm>
            <a:off x="4169484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Plus 128"/>
          <p:cNvSpPr/>
          <p:nvPr/>
        </p:nvSpPr>
        <p:spPr>
          <a:xfrm>
            <a:off x="5671074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/>
          <p:cNvSpPr/>
          <p:nvPr/>
        </p:nvSpPr>
        <p:spPr>
          <a:xfrm>
            <a:off x="3200400" y="2625964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TextBox 130"/>
          <p:cNvSpPr txBox="1"/>
          <p:nvPr/>
        </p:nvSpPr>
        <p:spPr>
          <a:xfrm>
            <a:off x="3124200" y="2663595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233787" y="1814577"/>
            <a:ext cx="1032672" cy="602399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3" name="Group 132"/>
          <p:cNvGrpSpPr/>
          <p:nvPr/>
        </p:nvGrpSpPr>
        <p:grpSpPr>
          <a:xfrm>
            <a:off x="188506" y="990600"/>
            <a:ext cx="8847918" cy="609600"/>
            <a:chOff x="188506" y="990600"/>
            <a:chExt cx="8847918" cy="609600"/>
          </a:xfrm>
        </p:grpSpPr>
        <p:sp>
          <p:nvSpPr>
            <p:cNvPr id="137" name="Equal 136"/>
            <p:cNvSpPr/>
            <p:nvPr/>
          </p:nvSpPr>
          <p:spPr>
            <a:xfrm>
              <a:off x="7141284" y="1129900"/>
              <a:ext cx="304800" cy="394100"/>
            </a:xfrm>
            <a:prstGeom prst="mathEqual">
              <a:avLst>
                <a:gd name="adj1" fmla="val 4413"/>
                <a:gd name="adj2" fmla="val 10506"/>
              </a:avLst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7465807" y="1161826"/>
              <a:ext cx="1570617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dirty="0"/>
                <a:t>Transformation</a:t>
              </a:r>
            </a:p>
          </p:txBody>
        </p:sp>
        <p:grpSp>
          <p:nvGrpSpPr>
            <p:cNvPr id="145" name="Group 144"/>
            <p:cNvGrpSpPr/>
            <p:nvPr/>
          </p:nvGrpSpPr>
          <p:grpSpPr>
            <a:xfrm>
              <a:off x="188506" y="990600"/>
              <a:ext cx="6859994" cy="609600"/>
              <a:chOff x="188506" y="990600"/>
              <a:chExt cx="6859994" cy="609600"/>
            </a:xfrm>
          </p:grpSpPr>
          <p:sp>
            <p:nvSpPr>
              <p:cNvPr id="149" name="Plus 148"/>
              <p:cNvSpPr/>
              <p:nvPr/>
            </p:nvSpPr>
            <p:spPr>
              <a:xfrm>
                <a:off x="1295400" y="1153864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4" name="Group 153"/>
              <p:cNvGrpSpPr/>
              <p:nvPr/>
            </p:nvGrpSpPr>
            <p:grpSpPr>
              <a:xfrm>
                <a:off x="1752600" y="990600"/>
                <a:ext cx="914400" cy="609600"/>
                <a:chOff x="1752600" y="990600"/>
                <a:chExt cx="914400" cy="609600"/>
              </a:xfrm>
            </p:grpSpPr>
            <p:sp>
              <p:nvSpPr>
                <p:cNvPr id="170" name="Rectangle 169"/>
                <p:cNvSpPr/>
                <p:nvPr/>
              </p:nvSpPr>
              <p:spPr>
                <a:xfrm>
                  <a:off x="17526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1" name="TextBox 170"/>
                <p:cNvSpPr txBox="1"/>
                <p:nvPr/>
              </p:nvSpPr>
              <p:spPr>
                <a:xfrm>
                  <a:off x="1828800" y="1152752"/>
                  <a:ext cx="7620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Buy-In</a:t>
                  </a:r>
                  <a:endParaRPr lang="en-US" sz="1200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55" name="Group 154"/>
              <p:cNvGrpSpPr/>
              <p:nvPr/>
            </p:nvGrpSpPr>
            <p:grpSpPr>
              <a:xfrm>
                <a:off x="6057900" y="990600"/>
                <a:ext cx="990600" cy="609600"/>
                <a:chOff x="6057900" y="990600"/>
                <a:chExt cx="990600" cy="609600"/>
              </a:xfrm>
            </p:grpSpPr>
            <p:sp>
              <p:nvSpPr>
                <p:cNvPr id="168" name="Rectangle 167"/>
                <p:cNvSpPr/>
                <p:nvPr/>
              </p:nvSpPr>
              <p:spPr>
                <a:xfrm>
                  <a:off x="60960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TextBox 168"/>
                <p:cNvSpPr txBox="1"/>
                <p:nvPr/>
              </p:nvSpPr>
              <p:spPr>
                <a:xfrm>
                  <a:off x="6057900" y="1141511"/>
                  <a:ext cx="9906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Execution</a:t>
                  </a:r>
                </a:p>
              </p:txBody>
            </p:sp>
          </p:grpSp>
          <p:grpSp>
            <p:nvGrpSpPr>
              <p:cNvPr id="156" name="Group 155"/>
              <p:cNvGrpSpPr/>
              <p:nvPr/>
            </p:nvGrpSpPr>
            <p:grpSpPr>
              <a:xfrm>
                <a:off x="188506" y="990600"/>
                <a:ext cx="1123950" cy="609600"/>
                <a:chOff x="188506" y="990600"/>
                <a:chExt cx="1123950" cy="609600"/>
              </a:xfrm>
            </p:grpSpPr>
            <p:sp>
              <p:nvSpPr>
                <p:cNvPr id="166" name="Rectangle 165"/>
                <p:cNvSpPr/>
                <p:nvPr/>
              </p:nvSpPr>
              <p:spPr>
                <a:xfrm>
                  <a:off x="233787" y="990600"/>
                  <a:ext cx="1023513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TextBox 166"/>
                <p:cNvSpPr txBox="1"/>
                <p:nvPr/>
              </p:nvSpPr>
              <p:spPr>
                <a:xfrm>
                  <a:off x="188506" y="1069766"/>
                  <a:ext cx="1123950" cy="49244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50" dirty="0">
                      <a:solidFill>
                        <a:schemeClr val="bg1"/>
                      </a:solidFill>
                    </a:rPr>
                    <a:t>Leadership Development</a:t>
                  </a:r>
                </a:p>
              </p:txBody>
            </p:sp>
          </p:grpSp>
          <p:grpSp>
            <p:nvGrpSpPr>
              <p:cNvPr id="157" name="Group 156"/>
              <p:cNvGrpSpPr/>
              <p:nvPr/>
            </p:nvGrpSpPr>
            <p:grpSpPr>
              <a:xfrm>
                <a:off x="4572000" y="990600"/>
                <a:ext cx="1085850" cy="609600"/>
                <a:chOff x="4572000" y="990600"/>
                <a:chExt cx="1085850" cy="609600"/>
              </a:xfrm>
            </p:grpSpPr>
            <p:sp>
              <p:nvSpPr>
                <p:cNvPr id="164" name="Rectangle 163"/>
                <p:cNvSpPr/>
                <p:nvPr/>
              </p:nvSpPr>
              <p:spPr>
                <a:xfrm>
                  <a:off x="4607634" y="990600"/>
                  <a:ext cx="10287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TextBox 164"/>
                <p:cNvSpPr txBox="1"/>
                <p:nvPr/>
              </p:nvSpPr>
              <p:spPr>
                <a:xfrm>
                  <a:off x="4572000" y="1140312"/>
                  <a:ext cx="1085850" cy="28469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50" dirty="0">
                      <a:solidFill>
                        <a:schemeClr val="bg1"/>
                      </a:solidFill>
                    </a:rPr>
                    <a:t>Competency</a:t>
                  </a:r>
                </a:p>
              </p:txBody>
            </p:sp>
          </p:grpSp>
          <p:sp>
            <p:nvSpPr>
              <p:cNvPr id="158" name="Plus 157"/>
              <p:cNvSpPr/>
              <p:nvPr/>
            </p:nvSpPr>
            <p:spPr>
              <a:xfrm>
                <a:off x="2743200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Plus 158"/>
              <p:cNvSpPr/>
              <p:nvPr/>
            </p:nvSpPr>
            <p:spPr>
              <a:xfrm>
                <a:off x="4169484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Plus 159"/>
              <p:cNvSpPr/>
              <p:nvPr/>
            </p:nvSpPr>
            <p:spPr>
              <a:xfrm>
                <a:off x="5671074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1" name="Group 160"/>
              <p:cNvGrpSpPr/>
              <p:nvPr/>
            </p:nvGrpSpPr>
            <p:grpSpPr>
              <a:xfrm>
                <a:off x="3124200" y="990600"/>
                <a:ext cx="1066800" cy="609600"/>
                <a:chOff x="3124200" y="990600"/>
                <a:chExt cx="1066800" cy="609600"/>
              </a:xfrm>
            </p:grpSpPr>
            <p:sp>
              <p:nvSpPr>
                <p:cNvPr id="162" name="Rectangle 161"/>
                <p:cNvSpPr/>
                <p:nvPr/>
              </p:nvSpPr>
              <p:spPr>
                <a:xfrm>
                  <a:off x="32004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3" name="TextBox 162"/>
                <p:cNvSpPr txBox="1"/>
                <p:nvPr/>
              </p:nvSpPr>
              <p:spPr>
                <a:xfrm>
                  <a:off x="3124200" y="1028231"/>
                  <a:ext cx="10668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Unifying Purpose</a:t>
                  </a:r>
                </a:p>
              </p:txBody>
            </p:sp>
          </p:grpSp>
        </p:grpSp>
      </p:grpSp>
      <p:sp>
        <p:nvSpPr>
          <p:cNvPr id="172" name="Equal 171"/>
          <p:cNvSpPr/>
          <p:nvPr/>
        </p:nvSpPr>
        <p:spPr>
          <a:xfrm>
            <a:off x="7138809" y="1946677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3" name="Plus 172"/>
          <p:cNvSpPr/>
          <p:nvPr/>
        </p:nvSpPr>
        <p:spPr>
          <a:xfrm>
            <a:off x="1323609" y="1924580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/>
          <p:cNvSpPr/>
          <p:nvPr/>
        </p:nvSpPr>
        <p:spPr>
          <a:xfrm>
            <a:off x="17501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TextBox 174"/>
          <p:cNvSpPr txBox="1"/>
          <p:nvPr/>
        </p:nvSpPr>
        <p:spPr>
          <a:xfrm>
            <a:off x="1826325" y="1969529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60935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TextBox 176"/>
          <p:cNvSpPr txBox="1"/>
          <p:nvPr/>
        </p:nvSpPr>
        <p:spPr>
          <a:xfrm>
            <a:off x="6055425" y="1958288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4605159" y="1807377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TextBox 178"/>
          <p:cNvSpPr txBox="1"/>
          <p:nvPr/>
        </p:nvSpPr>
        <p:spPr>
          <a:xfrm>
            <a:off x="4569525" y="1957089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80" name="Plus 179"/>
          <p:cNvSpPr/>
          <p:nvPr/>
        </p:nvSpPr>
        <p:spPr>
          <a:xfrm>
            <a:off x="2740725" y="1916089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Plus 180"/>
          <p:cNvSpPr/>
          <p:nvPr/>
        </p:nvSpPr>
        <p:spPr>
          <a:xfrm>
            <a:off x="4167009" y="1916089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Plus 181"/>
          <p:cNvSpPr/>
          <p:nvPr/>
        </p:nvSpPr>
        <p:spPr>
          <a:xfrm>
            <a:off x="5668599" y="192950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ectangle 182"/>
          <p:cNvSpPr/>
          <p:nvPr/>
        </p:nvSpPr>
        <p:spPr>
          <a:xfrm>
            <a:off x="31979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TextBox 183"/>
          <p:cNvSpPr txBox="1"/>
          <p:nvPr/>
        </p:nvSpPr>
        <p:spPr>
          <a:xfrm>
            <a:off x="3121725" y="1845008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1752600" y="2646551"/>
            <a:ext cx="914400" cy="6096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Equal 185"/>
          <p:cNvSpPr/>
          <p:nvPr/>
        </p:nvSpPr>
        <p:spPr>
          <a:xfrm>
            <a:off x="7141284" y="3627677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7" name="Plus 186"/>
          <p:cNvSpPr/>
          <p:nvPr/>
        </p:nvSpPr>
        <p:spPr>
          <a:xfrm>
            <a:off x="1295400" y="3651641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Rectangle 187"/>
          <p:cNvSpPr/>
          <p:nvPr/>
        </p:nvSpPr>
        <p:spPr>
          <a:xfrm>
            <a:off x="1752600" y="3488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TextBox 188"/>
          <p:cNvSpPr txBox="1"/>
          <p:nvPr/>
        </p:nvSpPr>
        <p:spPr>
          <a:xfrm>
            <a:off x="1828800" y="3650529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95" name="Rectangle 194"/>
          <p:cNvSpPr/>
          <p:nvPr/>
        </p:nvSpPr>
        <p:spPr>
          <a:xfrm>
            <a:off x="6096000" y="3488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TextBox 195"/>
          <p:cNvSpPr txBox="1"/>
          <p:nvPr/>
        </p:nvSpPr>
        <p:spPr>
          <a:xfrm>
            <a:off x="6057900" y="3639288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233787" y="3488377"/>
            <a:ext cx="1023513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TextBox 213"/>
          <p:cNvSpPr txBox="1"/>
          <p:nvPr/>
        </p:nvSpPr>
        <p:spPr>
          <a:xfrm>
            <a:off x="188506" y="3567543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4607634" y="3488377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TextBox 215"/>
          <p:cNvSpPr txBox="1"/>
          <p:nvPr/>
        </p:nvSpPr>
        <p:spPr>
          <a:xfrm>
            <a:off x="4572000" y="3638089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217" name="Plus 216"/>
          <p:cNvSpPr/>
          <p:nvPr/>
        </p:nvSpPr>
        <p:spPr>
          <a:xfrm>
            <a:off x="2743200" y="3640777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Plus 220"/>
          <p:cNvSpPr/>
          <p:nvPr/>
        </p:nvSpPr>
        <p:spPr>
          <a:xfrm>
            <a:off x="4169484" y="3640777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Plus 222"/>
          <p:cNvSpPr/>
          <p:nvPr/>
        </p:nvSpPr>
        <p:spPr>
          <a:xfrm>
            <a:off x="5671074" y="3640777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Rectangle 224"/>
          <p:cNvSpPr/>
          <p:nvPr/>
        </p:nvSpPr>
        <p:spPr>
          <a:xfrm>
            <a:off x="3200400" y="3482818"/>
            <a:ext cx="914400" cy="6096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Equal 226"/>
          <p:cNvSpPr/>
          <p:nvPr/>
        </p:nvSpPr>
        <p:spPr>
          <a:xfrm>
            <a:off x="7141284" y="4465363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9" name="Plus 228"/>
          <p:cNvSpPr/>
          <p:nvPr/>
        </p:nvSpPr>
        <p:spPr>
          <a:xfrm>
            <a:off x="1295400" y="4489327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Rectangle 230"/>
          <p:cNvSpPr/>
          <p:nvPr/>
        </p:nvSpPr>
        <p:spPr>
          <a:xfrm>
            <a:off x="1752600" y="4326063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TextBox 231"/>
          <p:cNvSpPr txBox="1"/>
          <p:nvPr/>
        </p:nvSpPr>
        <p:spPr>
          <a:xfrm>
            <a:off x="1828800" y="4488215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33" name="Rectangle 232"/>
          <p:cNvSpPr/>
          <p:nvPr/>
        </p:nvSpPr>
        <p:spPr>
          <a:xfrm>
            <a:off x="6096000" y="4326063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TextBox 233"/>
          <p:cNvSpPr txBox="1"/>
          <p:nvPr/>
        </p:nvSpPr>
        <p:spPr>
          <a:xfrm>
            <a:off x="6057900" y="4476974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235" name="Rectangle 234"/>
          <p:cNvSpPr/>
          <p:nvPr/>
        </p:nvSpPr>
        <p:spPr>
          <a:xfrm>
            <a:off x="233787" y="4326063"/>
            <a:ext cx="1023513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TextBox 235"/>
          <p:cNvSpPr txBox="1"/>
          <p:nvPr/>
        </p:nvSpPr>
        <p:spPr>
          <a:xfrm>
            <a:off x="188506" y="4405229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4607634" y="4326063"/>
            <a:ext cx="1028700" cy="6096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Plus 238"/>
          <p:cNvSpPr/>
          <p:nvPr/>
        </p:nvSpPr>
        <p:spPr>
          <a:xfrm>
            <a:off x="2743200" y="4478463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Plus 239"/>
          <p:cNvSpPr/>
          <p:nvPr/>
        </p:nvSpPr>
        <p:spPr>
          <a:xfrm>
            <a:off x="4169484" y="4478463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Plus 240"/>
          <p:cNvSpPr/>
          <p:nvPr/>
        </p:nvSpPr>
        <p:spPr>
          <a:xfrm>
            <a:off x="5671074" y="4478463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Rectangle 241"/>
          <p:cNvSpPr/>
          <p:nvPr/>
        </p:nvSpPr>
        <p:spPr>
          <a:xfrm>
            <a:off x="3200400" y="4326063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TextBox 242"/>
          <p:cNvSpPr txBox="1"/>
          <p:nvPr/>
        </p:nvSpPr>
        <p:spPr>
          <a:xfrm>
            <a:off x="3124200" y="4363694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</p:spTree>
    <p:extLst>
      <p:ext uri="{BB962C8B-B14F-4D97-AF65-F5344CB8AC3E}">
        <p14:creationId xmlns:p14="http://schemas.microsoft.com/office/powerpoint/2010/main" val="1238567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Transformation Equation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7543800" y="19812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Frustration</a:t>
            </a:r>
          </a:p>
        </p:txBody>
      </p:sp>
      <p:sp>
        <p:nvSpPr>
          <p:cNvPr id="257" name="TextBox 256"/>
          <p:cNvSpPr txBox="1"/>
          <p:nvPr/>
        </p:nvSpPr>
        <p:spPr>
          <a:xfrm>
            <a:off x="7543800" y="28194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Resistance</a:t>
            </a:r>
          </a:p>
        </p:txBody>
      </p:sp>
      <p:sp>
        <p:nvSpPr>
          <p:cNvPr id="280" name="TextBox 279"/>
          <p:cNvSpPr txBox="1"/>
          <p:nvPr/>
        </p:nvSpPr>
        <p:spPr>
          <a:xfrm>
            <a:off x="7543800" y="36576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Confusion</a:t>
            </a:r>
          </a:p>
        </p:txBody>
      </p:sp>
      <p:sp>
        <p:nvSpPr>
          <p:cNvPr id="303" name="TextBox 302"/>
          <p:cNvSpPr txBox="1"/>
          <p:nvPr/>
        </p:nvSpPr>
        <p:spPr>
          <a:xfrm>
            <a:off x="7543800" y="44958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Anxiety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80CF583F-5D85-F04F-AF59-1BF97D72BB67}"/>
              </a:ext>
            </a:extLst>
          </p:cNvPr>
          <p:cNvSpPr txBox="1"/>
          <p:nvPr/>
        </p:nvSpPr>
        <p:spPr>
          <a:xfrm>
            <a:off x="233787" y="5333255"/>
            <a:ext cx="110018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90196163-37EE-9344-B00D-E02BC9653C57}"/>
              </a:ext>
            </a:extLst>
          </p:cNvPr>
          <p:cNvSpPr txBox="1"/>
          <p:nvPr/>
        </p:nvSpPr>
        <p:spPr>
          <a:xfrm>
            <a:off x="1828800" y="2006377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E5AFF7C9-FDF4-FE45-AE3D-68D570E76041}"/>
              </a:ext>
            </a:extLst>
          </p:cNvPr>
          <p:cNvSpPr txBox="1"/>
          <p:nvPr/>
        </p:nvSpPr>
        <p:spPr>
          <a:xfrm>
            <a:off x="1828800" y="3672274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088F0710-129D-6A40-8CDF-E8DA00F7522E}"/>
              </a:ext>
            </a:extLst>
          </p:cNvPr>
          <p:cNvSpPr txBox="1"/>
          <p:nvPr/>
        </p:nvSpPr>
        <p:spPr>
          <a:xfrm>
            <a:off x="1828800" y="4492028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1434C987-1B02-CE4A-B706-A9639042A967}"/>
              </a:ext>
            </a:extLst>
          </p:cNvPr>
          <p:cNvSpPr txBox="1"/>
          <p:nvPr/>
        </p:nvSpPr>
        <p:spPr>
          <a:xfrm>
            <a:off x="1828800" y="5410200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5620F914-6391-1A48-B874-7A060DC793DF}"/>
              </a:ext>
            </a:extLst>
          </p:cNvPr>
          <p:cNvSpPr txBox="1"/>
          <p:nvPr/>
        </p:nvSpPr>
        <p:spPr>
          <a:xfrm>
            <a:off x="3124200" y="5344522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46EC3EB7-9511-B146-877A-E7A2AB86D33D}"/>
              </a:ext>
            </a:extLst>
          </p:cNvPr>
          <p:cNvSpPr txBox="1"/>
          <p:nvPr/>
        </p:nvSpPr>
        <p:spPr>
          <a:xfrm>
            <a:off x="4572000" y="1984672"/>
            <a:ext cx="106680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C6D0389-676D-0A49-A1EE-FC20FD87E1EA}"/>
              </a:ext>
            </a:extLst>
          </p:cNvPr>
          <p:cNvSpPr txBox="1"/>
          <p:nvPr/>
        </p:nvSpPr>
        <p:spPr>
          <a:xfrm>
            <a:off x="4568605" y="5444148"/>
            <a:ext cx="106680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85218809-D4D8-F645-8C24-60BA76AAE975}"/>
              </a:ext>
            </a:extLst>
          </p:cNvPr>
          <p:cNvSpPr txBox="1"/>
          <p:nvPr/>
        </p:nvSpPr>
        <p:spPr>
          <a:xfrm>
            <a:off x="6057900" y="4519189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B19A7F-A8F1-4A4E-A539-389A70A58FF2}"/>
              </a:ext>
            </a:extLst>
          </p:cNvPr>
          <p:cNvSpPr txBox="1"/>
          <p:nvPr/>
        </p:nvSpPr>
        <p:spPr>
          <a:xfrm>
            <a:off x="233787" y="5939217"/>
            <a:ext cx="838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 Copyright © 2019 Ria Story and Mack Story. All Rights Reserved.</a:t>
            </a: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1649DC56-C141-8248-B1A5-519807D555C1}"/>
              </a:ext>
            </a:extLst>
          </p:cNvPr>
          <p:cNvSpPr/>
          <p:nvPr/>
        </p:nvSpPr>
        <p:spPr>
          <a:xfrm>
            <a:off x="7467600" y="5237736"/>
            <a:ext cx="1232065" cy="73648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Equal 155"/>
          <p:cNvSpPr/>
          <p:nvPr/>
        </p:nvSpPr>
        <p:spPr>
          <a:xfrm>
            <a:off x="7141284" y="2765264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7" name="Plus 156"/>
          <p:cNvSpPr/>
          <p:nvPr/>
        </p:nvSpPr>
        <p:spPr>
          <a:xfrm>
            <a:off x="1295400" y="2789228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6096000" y="2625964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TextBox 158"/>
          <p:cNvSpPr txBox="1"/>
          <p:nvPr/>
        </p:nvSpPr>
        <p:spPr>
          <a:xfrm>
            <a:off x="6057900" y="2776875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233787" y="2625964"/>
            <a:ext cx="1023513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TextBox 160"/>
          <p:cNvSpPr txBox="1"/>
          <p:nvPr/>
        </p:nvSpPr>
        <p:spPr>
          <a:xfrm>
            <a:off x="188506" y="2705130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4607634" y="2625964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TextBox 162"/>
          <p:cNvSpPr txBox="1"/>
          <p:nvPr/>
        </p:nvSpPr>
        <p:spPr>
          <a:xfrm>
            <a:off x="4572000" y="2775676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64" name="Plus 163"/>
          <p:cNvSpPr/>
          <p:nvPr/>
        </p:nvSpPr>
        <p:spPr>
          <a:xfrm>
            <a:off x="2743200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Plus 164"/>
          <p:cNvSpPr/>
          <p:nvPr/>
        </p:nvSpPr>
        <p:spPr>
          <a:xfrm>
            <a:off x="4169484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Plus 165"/>
          <p:cNvSpPr/>
          <p:nvPr/>
        </p:nvSpPr>
        <p:spPr>
          <a:xfrm>
            <a:off x="5671074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/>
          <p:nvPr/>
        </p:nvSpPr>
        <p:spPr>
          <a:xfrm>
            <a:off x="3200400" y="2625964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TextBox 167"/>
          <p:cNvSpPr txBox="1"/>
          <p:nvPr/>
        </p:nvSpPr>
        <p:spPr>
          <a:xfrm>
            <a:off x="3124200" y="2663595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233787" y="1814577"/>
            <a:ext cx="1032672" cy="602399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0" name="Group 169"/>
          <p:cNvGrpSpPr/>
          <p:nvPr/>
        </p:nvGrpSpPr>
        <p:grpSpPr>
          <a:xfrm>
            <a:off x="188506" y="990600"/>
            <a:ext cx="8847918" cy="609600"/>
            <a:chOff x="188506" y="990600"/>
            <a:chExt cx="8847918" cy="609600"/>
          </a:xfrm>
        </p:grpSpPr>
        <p:sp>
          <p:nvSpPr>
            <p:cNvPr id="171" name="Equal 170"/>
            <p:cNvSpPr/>
            <p:nvPr/>
          </p:nvSpPr>
          <p:spPr>
            <a:xfrm>
              <a:off x="7141284" y="1129900"/>
              <a:ext cx="304800" cy="394100"/>
            </a:xfrm>
            <a:prstGeom prst="mathEqual">
              <a:avLst>
                <a:gd name="adj1" fmla="val 4413"/>
                <a:gd name="adj2" fmla="val 10506"/>
              </a:avLst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7465807" y="1161826"/>
              <a:ext cx="1570617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dirty="0"/>
                <a:t>Transformation</a:t>
              </a:r>
            </a:p>
          </p:txBody>
        </p:sp>
        <p:grpSp>
          <p:nvGrpSpPr>
            <p:cNvPr id="173" name="Group 172"/>
            <p:cNvGrpSpPr/>
            <p:nvPr/>
          </p:nvGrpSpPr>
          <p:grpSpPr>
            <a:xfrm>
              <a:off x="188506" y="990600"/>
              <a:ext cx="6859994" cy="609600"/>
              <a:chOff x="188506" y="990600"/>
              <a:chExt cx="6859994" cy="609600"/>
            </a:xfrm>
          </p:grpSpPr>
          <p:sp>
            <p:nvSpPr>
              <p:cNvPr id="174" name="Plus 173"/>
              <p:cNvSpPr/>
              <p:nvPr/>
            </p:nvSpPr>
            <p:spPr>
              <a:xfrm>
                <a:off x="1295400" y="1153864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75" name="Group 174"/>
              <p:cNvGrpSpPr/>
              <p:nvPr/>
            </p:nvGrpSpPr>
            <p:grpSpPr>
              <a:xfrm>
                <a:off x="1752600" y="990600"/>
                <a:ext cx="914400" cy="609600"/>
                <a:chOff x="1752600" y="990600"/>
                <a:chExt cx="914400" cy="609600"/>
              </a:xfrm>
            </p:grpSpPr>
            <p:sp>
              <p:nvSpPr>
                <p:cNvPr id="196" name="Rectangle 195"/>
                <p:cNvSpPr/>
                <p:nvPr/>
              </p:nvSpPr>
              <p:spPr>
                <a:xfrm>
                  <a:off x="17526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TextBox 200"/>
                <p:cNvSpPr txBox="1"/>
                <p:nvPr/>
              </p:nvSpPr>
              <p:spPr>
                <a:xfrm>
                  <a:off x="1828800" y="1152752"/>
                  <a:ext cx="7620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Buy-In</a:t>
                  </a:r>
                  <a:endParaRPr lang="en-US" sz="1200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76" name="Group 175"/>
              <p:cNvGrpSpPr/>
              <p:nvPr/>
            </p:nvGrpSpPr>
            <p:grpSpPr>
              <a:xfrm>
                <a:off x="6057900" y="990600"/>
                <a:ext cx="990600" cy="609600"/>
                <a:chOff x="6057900" y="990600"/>
                <a:chExt cx="990600" cy="609600"/>
              </a:xfrm>
            </p:grpSpPr>
            <p:sp>
              <p:nvSpPr>
                <p:cNvPr id="189" name="Rectangle 188"/>
                <p:cNvSpPr/>
                <p:nvPr/>
              </p:nvSpPr>
              <p:spPr>
                <a:xfrm>
                  <a:off x="60960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TextBox 194"/>
                <p:cNvSpPr txBox="1"/>
                <p:nvPr/>
              </p:nvSpPr>
              <p:spPr>
                <a:xfrm>
                  <a:off x="6057900" y="1141511"/>
                  <a:ext cx="9906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Execution</a:t>
                  </a:r>
                </a:p>
              </p:txBody>
            </p:sp>
          </p:grpSp>
          <p:grpSp>
            <p:nvGrpSpPr>
              <p:cNvPr id="177" name="Group 176"/>
              <p:cNvGrpSpPr/>
              <p:nvPr/>
            </p:nvGrpSpPr>
            <p:grpSpPr>
              <a:xfrm>
                <a:off x="188506" y="990600"/>
                <a:ext cx="1123950" cy="609600"/>
                <a:chOff x="188506" y="990600"/>
                <a:chExt cx="1123950" cy="609600"/>
              </a:xfrm>
            </p:grpSpPr>
            <p:sp>
              <p:nvSpPr>
                <p:cNvPr id="187" name="Rectangle 186"/>
                <p:cNvSpPr/>
                <p:nvPr/>
              </p:nvSpPr>
              <p:spPr>
                <a:xfrm>
                  <a:off x="233787" y="990600"/>
                  <a:ext cx="1023513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TextBox 187"/>
                <p:cNvSpPr txBox="1"/>
                <p:nvPr/>
              </p:nvSpPr>
              <p:spPr>
                <a:xfrm>
                  <a:off x="188506" y="1069766"/>
                  <a:ext cx="1123950" cy="49244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50" dirty="0">
                      <a:solidFill>
                        <a:schemeClr val="bg1"/>
                      </a:solidFill>
                    </a:rPr>
                    <a:t>Leadership Development</a:t>
                  </a:r>
                </a:p>
              </p:txBody>
            </p:sp>
          </p:grpSp>
          <p:grpSp>
            <p:nvGrpSpPr>
              <p:cNvPr id="178" name="Group 177"/>
              <p:cNvGrpSpPr/>
              <p:nvPr/>
            </p:nvGrpSpPr>
            <p:grpSpPr>
              <a:xfrm>
                <a:off x="4572000" y="990600"/>
                <a:ext cx="1085850" cy="609600"/>
                <a:chOff x="4572000" y="990600"/>
                <a:chExt cx="1085850" cy="609600"/>
              </a:xfrm>
            </p:grpSpPr>
            <p:sp>
              <p:nvSpPr>
                <p:cNvPr id="185" name="Rectangle 184"/>
                <p:cNvSpPr/>
                <p:nvPr/>
              </p:nvSpPr>
              <p:spPr>
                <a:xfrm>
                  <a:off x="4607634" y="990600"/>
                  <a:ext cx="10287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6" name="TextBox 185"/>
                <p:cNvSpPr txBox="1"/>
                <p:nvPr/>
              </p:nvSpPr>
              <p:spPr>
                <a:xfrm>
                  <a:off x="4572000" y="1140312"/>
                  <a:ext cx="1085850" cy="28469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50" dirty="0">
                      <a:solidFill>
                        <a:schemeClr val="bg1"/>
                      </a:solidFill>
                    </a:rPr>
                    <a:t>Competency</a:t>
                  </a:r>
                </a:p>
              </p:txBody>
            </p:sp>
          </p:grpSp>
          <p:sp>
            <p:nvSpPr>
              <p:cNvPr id="179" name="Plus 178"/>
              <p:cNvSpPr/>
              <p:nvPr/>
            </p:nvSpPr>
            <p:spPr>
              <a:xfrm>
                <a:off x="2743200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Plus 179"/>
              <p:cNvSpPr/>
              <p:nvPr/>
            </p:nvSpPr>
            <p:spPr>
              <a:xfrm>
                <a:off x="4169484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Plus 180"/>
              <p:cNvSpPr/>
              <p:nvPr/>
            </p:nvSpPr>
            <p:spPr>
              <a:xfrm>
                <a:off x="5671074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2" name="Group 181"/>
              <p:cNvGrpSpPr/>
              <p:nvPr/>
            </p:nvGrpSpPr>
            <p:grpSpPr>
              <a:xfrm>
                <a:off x="3124200" y="990600"/>
                <a:ext cx="1066800" cy="609600"/>
                <a:chOff x="3124200" y="990600"/>
                <a:chExt cx="1066800" cy="609600"/>
              </a:xfrm>
            </p:grpSpPr>
            <p:sp>
              <p:nvSpPr>
                <p:cNvPr id="183" name="Rectangle 182"/>
                <p:cNvSpPr/>
                <p:nvPr/>
              </p:nvSpPr>
              <p:spPr>
                <a:xfrm>
                  <a:off x="32004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4" name="TextBox 183"/>
                <p:cNvSpPr txBox="1"/>
                <p:nvPr/>
              </p:nvSpPr>
              <p:spPr>
                <a:xfrm>
                  <a:off x="3124200" y="1028231"/>
                  <a:ext cx="10668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Unifying Purpose</a:t>
                  </a:r>
                </a:p>
              </p:txBody>
            </p:sp>
          </p:grpSp>
        </p:grpSp>
      </p:grpSp>
      <p:sp>
        <p:nvSpPr>
          <p:cNvPr id="214" name="Equal 213"/>
          <p:cNvSpPr/>
          <p:nvPr/>
        </p:nvSpPr>
        <p:spPr>
          <a:xfrm>
            <a:off x="7138809" y="1946677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" name="Plus 214"/>
          <p:cNvSpPr/>
          <p:nvPr/>
        </p:nvSpPr>
        <p:spPr>
          <a:xfrm>
            <a:off x="1323609" y="1924580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Rectangle 215"/>
          <p:cNvSpPr/>
          <p:nvPr/>
        </p:nvSpPr>
        <p:spPr>
          <a:xfrm>
            <a:off x="17501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TextBox 216"/>
          <p:cNvSpPr txBox="1"/>
          <p:nvPr/>
        </p:nvSpPr>
        <p:spPr>
          <a:xfrm>
            <a:off x="1826325" y="1969529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21" name="Rectangle 220"/>
          <p:cNvSpPr/>
          <p:nvPr/>
        </p:nvSpPr>
        <p:spPr>
          <a:xfrm>
            <a:off x="60935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TextBox 222"/>
          <p:cNvSpPr txBox="1"/>
          <p:nvPr/>
        </p:nvSpPr>
        <p:spPr>
          <a:xfrm>
            <a:off x="6055425" y="1958288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4605159" y="1807377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TextBox 226"/>
          <p:cNvSpPr txBox="1"/>
          <p:nvPr/>
        </p:nvSpPr>
        <p:spPr>
          <a:xfrm>
            <a:off x="4569525" y="1957089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229" name="Plus 228"/>
          <p:cNvSpPr/>
          <p:nvPr/>
        </p:nvSpPr>
        <p:spPr>
          <a:xfrm>
            <a:off x="2740725" y="1916089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Plus 230"/>
          <p:cNvSpPr/>
          <p:nvPr/>
        </p:nvSpPr>
        <p:spPr>
          <a:xfrm>
            <a:off x="4167009" y="1916089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Plus 231"/>
          <p:cNvSpPr/>
          <p:nvPr/>
        </p:nvSpPr>
        <p:spPr>
          <a:xfrm>
            <a:off x="5668599" y="192950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Rectangle 236"/>
          <p:cNvSpPr/>
          <p:nvPr/>
        </p:nvSpPr>
        <p:spPr>
          <a:xfrm>
            <a:off x="31979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TextBox 237"/>
          <p:cNvSpPr txBox="1"/>
          <p:nvPr/>
        </p:nvSpPr>
        <p:spPr>
          <a:xfrm>
            <a:off x="3121725" y="1845008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1752600" y="2646551"/>
            <a:ext cx="914400" cy="6096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Equal 239"/>
          <p:cNvSpPr/>
          <p:nvPr/>
        </p:nvSpPr>
        <p:spPr>
          <a:xfrm>
            <a:off x="7141284" y="3627677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4" name="Plus 243"/>
          <p:cNvSpPr/>
          <p:nvPr/>
        </p:nvSpPr>
        <p:spPr>
          <a:xfrm>
            <a:off x="1295400" y="3651641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Rectangle 245"/>
          <p:cNvSpPr/>
          <p:nvPr/>
        </p:nvSpPr>
        <p:spPr>
          <a:xfrm>
            <a:off x="1752600" y="3488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TextBox 247"/>
          <p:cNvSpPr txBox="1"/>
          <p:nvPr/>
        </p:nvSpPr>
        <p:spPr>
          <a:xfrm>
            <a:off x="1828800" y="3650529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50" name="Rectangle 249"/>
          <p:cNvSpPr/>
          <p:nvPr/>
        </p:nvSpPr>
        <p:spPr>
          <a:xfrm>
            <a:off x="6096000" y="3488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TextBox 251"/>
          <p:cNvSpPr txBox="1"/>
          <p:nvPr/>
        </p:nvSpPr>
        <p:spPr>
          <a:xfrm>
            <a:off x="6057900" y="3639288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254" name="Rectangle 253"/>
          <p:cNvSpPr/>
          <p:nvPr/>
        </p:nvSpPr>
        <p:spPr>
          <a:xfrm>
            <a:off x="233787" y="3488377"/>
            <a:ext cx="1023513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TextBox 259"/>
          <p:cNvSpPr txBox="1"/>
          <p:nvPr/>
        </p:nvSpPr>
        <p:spPr>
          <a:xfrm>
            <a:off x="188506" y="3567543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4607634" y="3488377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TextBox 261"/>
          <p:cNvSpPr txBox="1"/>
          <p:nvPr/>
        </p:nvSpPr>
        <p:spPr>
          <a:xfrm>
            <a:off x="4572000" y="3638089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263" name="Plus 262"/>
          <p:cNvSpPr/>
          <p:nvPr/>
        </p:nvSpPr>
        <p:spPr>
          <a:xfrm>
            <a:off x="2743200" y="3640777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Plus 266"/>
          <p:cNvSpPr/>
          <p:nvPr/>
        </p:nvSpPr>
        <p:spPr>
          <a:xfrm>
            <a:off x="4169484" y="3640777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Plus 268"/>
          <p:cNvSpPr/>
          <p:nvPr/>
        </p:nvSpPr>
        <p:spPr>
          <a:xfrm>
            <a:off x="5671074" y="3640777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ectangle 270"/>
          <p:cNvSpPr/>
          <p:nvPr/>
        </p:nvSpPr>
        <p:spPr>
          <a:xfrm>
            <a:off x="3200400" y="3482818"/>
            <a:ext cx="914400" cy="6096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Equal 272"/>
          <p:cNvSpPr/>
          <p:nvPr/>
        </p:nvSpPr>
        <p:spPr>
          <a:xfrm>
            <a:off x="7141284" y="4465363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5" name="Plus 274"/>
          <p:cNvSpPr/>
          <p:nvPr/>
        </p:nvSpPr>
        <p:spPr>
          <a:xfrm>
            <a:off x="1295400" y="4489327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Rectangle 276"/>
          <p:cNvSpPr/>
          <p:nvPr/>
        </p:nvSpPr>
        <p:spPr>
          <a:xfrm>
            <a:off x="1752600" y="4326063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TextBox 282"/>
          <p:cNvSpPr txBox="1"/>
          <p:nvPr/>
        </p:nvSpPr>
        <p:spPr>
          <a:xfrm>
            <a:off x="1828800" y="4488215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84" name="Rectangle 283"/>
          <p:cNvSpPr/>
          <p:nvPr/>
        </p:nvSpPr>
        <p:spPr>
          <a:xfrm>
            <a:off x="6096000" y="4326063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TextBox 284"/>
          <p:cNvSpPr txBox="1"/>
          <p:nvPr/>
        </p:nvSpPr>
        <p:spPr>
          <a:xfrm>
            <a:off x="6057900" y="4476974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233787" y="4326063"/>
            <a:ext cx="1023513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TextBox 289"/>
          <p:cNvSpPr txBox="1"/>
          <p:nvPr/>
        </p:nvSpPr>
        <p:spPr>
          <a:xfrm>
            <a:off x="188506" y="4405229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4607634" y="4326063"/>
            <a:ext cx="1028700" cy="6096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Plus 293"/>
          <p:cNvSpPr/>
          <p:nvPr/>
        </p:nvSpPr>
        <p:spPr>
          <a:xfrm>
            <a:off x="2743200" y="4478463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Plus 295"/>
          <p:cNvSpPr/>
          <p:nvPr/>
        </p:nvSpPr>
        <p:spPr>
          <a:xfrm>
            <a:off x="4169484" y="4478463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8" name="Plus 297"/>
          <p:cNvSpPr/>
          <p:nvPr/>
        </p:nvSpPr>
        <p:spPr>
          <a:xfrm>
            <a:off x="5671074" y="4478463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0" name="Rectangle 299"/>
          <p:cNvSpPr/>
          <p:nvPr/>
        </p:nvSpPr>
        <p:spPr>
          <a:xfrm>
            <a:off x="3200400" y="4326063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TextBox 305"/>
          <p:cNvSpPr txBox="1"/>
          <p:nvPr/>
        </p:nvSpPr>
        <p:spPr>
          <a:xfrm>
            <a:off x="3124200" y="4363694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307" name="Equal 306"/>
          <p:cNvSpPr/>
          <p:nvPr/>
        </p:nvSpPr>
        <p:spPr>
          <a:xfrm>
            <a:off x="7141284" y="5368711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8" name="Plus 307"/>
          <p:cNvSpPr/>
          <p:nvPr/>
        </p:nvSpPr>
        <p:spPr>
          <a:xfrm>
            <a:off x="1295400" y="5392675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Rectangle 308"/>
          <p:cNvSpPr/>
          <p:nvPr/>
        </p:nvSpPr>
        <p:spPr>
          <a:xfrm>
            <a:off x="1752600" y="5229411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TextBox 312"/>
          <p:cNvSpPr txBox="1"/>
          <p:nvPr/>
        </p:nvSpPr>
        <p:spPr>
          <a:xfrm>
            <a:off x="1828800" y="539156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15" name="Rectangle 314"/>
          <p:cNvSpPr/>
          <p:nvPr/>
        </p:nvSpPr>
        <p:spPr>
          <a:xfrm>
            <a:off x="6096000" y="5229411"/>
            <a:ext cx="914400" cy="6096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Rectangle 318"/>
          <p:cNvSpPr/>
          <p:nvPr/>
        </p:nvSpPr>
        <p:spPr>
          <a:xfrm>
            <a:off x="233787" y="5229411"/>
            <a:ext cx="1023513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TextBox 320"/>
          <p:cNvSpPr txBox="1"/>
          <p:nvPr/>
        </p:nvSpPr>
        <p:spPr>
          <a:xfrm>
            <a:off x="188506" y="5308577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323" name="Rectangle 322"/>
          <p:cNvSpPr/>
          <p:nvPr/>
        </p:nvSpPr>
        <p:spPr>
          <a:xfrm>
            <a:off x="4607634" y="5229411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TextBox 323"/>
          <p:cNvSpPr txBox="1"/>
          <p:nvPr/>
        </p:nvSpPr>
        <p:spPr>
          <a:xfrm>
            <a:off x="4572000" y="5379123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325" name="Plus 324"/>
          <p:cNvSpPr/>
          <p:nvPr/>
        </p:nvSpPr>
        <p:spPr>
          <a:xfrm>
            <a:off x="2743200" y="5381811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Plus 325"/>
          <p:cNvSpPr/>
          <p:nvPr/>
        </p:nvSpPr>
        <p:spPr>
          <a:xfrm>
            <a:off x="4169484" y="5381811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Plus 326"/>
          <p:cNvSpPr/>
          <p:nvPr/>
        </p:nvSpPr>
        <p:spPr>
          <a:xfrm>
            <a:off x="5671074" y="5381811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Rectangle 327"/>
          <p:cNvSpPr/>
          <p:nvPr/>
        </p:nvSpPr>
        <p:spPr>
          <a:xfrm>
            <a:off x="3200400" y="5229411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TextBox 328"/>
          <p:cNvSpPr txBox="1"/>
          <p:nvPr/>
        </p:nvSpPr>
        <p:spPr>
          <a:xfrm>
            <a:off x="3124200" y="5267042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</p:spTree>
    <p:extLst>
      <p:ext uri="{BB962C8B-B14F-4D97-AF65-F5344CB8AC3E}">
        <p14:creationId xmlns:p14="http://schemas.microsoft.com/office/powerpoint/2010/main" val="7831694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Transformation Equation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7543800" y="19812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Frustration</a:t>
            </a:r>
          </a:p>
        </p:txBody>
      </p:sp>
      <p:sp>
        <p:nvSpPr>
          <p:cNvPr id="234" name="TextBox 233"/>
          <p:cNvSpPr txBox="1"/>
          <p:nvPr/>
        </p:nvSpPr>
        <p:spPr>
          <a:xfrm>
            <a:off x="7543800" y="54102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Stagnation</a:t>
            </a:r>
          </a:p>
        </p:txBody>
      </p:sp>
      <p:sp>
        <p:nvSpPr>
          <p:cNvPr id="257" name="TextBox 256"/>
          <p:cNvSpPr txBox="1"/>
          <p:nvPr/>
        </p:nvSpPr>
        <p:spPr>
          <a:xfrm>
            <a:off x="7543800" y="28194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Resistance</a:t>
            </a:r>
          </a:p>
        </p:txBody>
      </p:sp>
      <p:sp>
        <p:nvSpPr>
          <p:cNvPr id="280" name="TextBox 279"/>
          <p:cNvSpPr txBox="1"/>
          <p:nvPr/>
        </p:nvSpPr>
        <p:spPr>
          <a:xfrm>
            <a:off x="7543800" y="36576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Confusion</a:t>
            </a:r>
          </a:p>
        </p:txBody>
      </p:sp>
      <p:sp>
        <p:nvSpPr>
          <p:cNvPr id="303" name="TextBox 302"/>
          <p:cNvSpPr txBox="1"/>
          <p:nvPr/>
        </p:nvSpPr>
        <p:spPr>
          <a:xfrm>
            <a:off x="7543800" y="4495800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Anxiety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80CF583F-5D85-F04F-AF59-1BF97D72BB67}"/>
              </a:ext>
            </a:extLst>
          </p:cNvPr>
          <p:cNvSpPr txBox="1"/>
          <p:nvPr/>
        </p:nvSpPr>
        <p:spPr>
          <a:xfrm>
            <a:off x="233787" y="5333255"/>
            <a:ext cx="110018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90196163-37EE-9344-B00D-E02BC9653C57}"/>
              </a:ext>
            </a:extLst>
          </p:cNvPr>
          <p:cNvSpPr txBox="1"/>
          <p:nvPr/>
        </p:nvSpPr>
        <p:spPr>
          <a:xfrm>
            <a:off x="1828800" y="2006377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E5AFF7C9-FDF4-FE45-AE3D-68D570E76041}"/>
              </a:ext>
            </a:extLst>
          </p:cNvPr>
          <p:cNvSpPr txBox="1"/>
          <p:nvPr/>
        </p:nvSpPr>
        <p:spPr>
          <a:xfrm>
            <a:off x="1828800" y="3672274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088F0710-129D-6A40-8CDF-E8DA00F7522E}"/>
              </a:ext>
            </a:extLst>
          </p:cNvPr>
          <p:cNvSpPr txBox="1"/>
          <p:nvPr/>
        </p:nvSpPr>
        <p:spPr>
          <a:xfrm>
            <a:off x="1828800" y="4492028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1434C987-1B02-CE4A-B706-A9639042A967}"/>
              </a:ext>
            </a:extLst>
          </p:cNvPr>
          <p:cNvSpPr txBox="1"/>
          <p:nvPr/>
        </p:nvSpPr>
        <p:spPr>
          <a:xfrm>
            <a:off x="1828800" y="5410200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5620F914-6391-1A48-B874-7A060DC793DF}"/>
              </a:ext>
            </a:extLst>
          </p:cNvPr>
          <p:cNvSpPr txBox="1"/>
          <p:nvPr/>
        </p:nvSpPr>
        <p:spPr>
          <a:xfrm>
            <a:off x="3124200" y="5344522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46EC3EB7-9511-B146-877A-E7A2AB86D33D}"/>
              </a:ext>
            </a:extLst>
          </p:cNvPr>
          <p:cNvSpPr txBox="1"/>
          <p:nvPr/>
        </p:nvSpPr>
        <p:spPr>
          <a:xfrm>
            <a:off x="4572000" y="1984672"/>
            <a:ext cx="106680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C6D0389-676D-0A49-A1EE-FC20FD87E1EA}"/>
              </a:ext>
            </a:extLst>
          </p:cNvPr>
          <p:cNvSpPr txBox="1"/>
          <p:nvPr/>
        </p:nvSpPr>
        <p:spPr>
          <a:xfrm>
            <a:off x="4568605" y="5444148"/>
            <a:ext cx="106680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85218809-D4D8-F645-8C24-60BA76AAE975}"/>
              </a:ext>
            </a:extLst>
          </p:cNvPr>
          <p:cNvSpPr txBox="1"/>
          <p:nvPr/>
        </p:nvSpPr>
        <p:spPr>
          <a:xfrm>
            <a:off x="6057900" y="4519189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B19A7F-A8F1-4A4E-A539-389A70A58FF2}"/>
              </a:ext>
            </a:extLst>
          </p:cNvPr>
          <p:cNvSpPr txBox="1"/>
          <p:nvPr/>
        </p:nvSpPr>
        <p:spPr>
          <a:xfrm>
            <a:off x="233787" y="5939217"/>
            <a:ext cx="838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 Copyright © 2019 Ria Story and Mack Story. All Rights Reserved.</a:t>
            </a: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1649DC56-C141-8248-B1A5-519807D555C1}"/>
              </a:ext>
            </a:extLst>
          </p:cNvPr>
          <p:cNvSpPr/>
          <p:nvPr/>
        </p:nvSpPr>
        <p:spPr>
          <a:xfrm>
            <a:off x="7467600" y="5237736"/>
            <a:ext cx="1232065" cy="73648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Equal 155"/>
          <p:cNvSpPr/>
          <p:nvPr/>
        </p:nvSpPr>
        <p:spPr>
          <a:xfrm>
            <a:off x="7141284" y="2765264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7" name="Plus 156"/>
          <p:cNvSpPr/>
          <p:nvPr/>
        </p:nvSpPr>
        <p:spPr>
          <a:xfrm>
            <a:off x="1295400" y="2789228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6096000" y="2625964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TextBox 158"/>
          <p:cNvSpPr txBox="1"/>
          <p:nvPr/>
        </p:nvSpPr>
        <p:spPr>
          <a:xfrm>
            <a:off x="6057900" y="2776875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233787" y="2625964"/>
            <a:ext cx="1023513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TextBox 160"/>
          <p:cNvSpPr txBox="1"/>
          <p:nvPr/>
        </p:nvSpPr>
        <p:spPr>
          <a:xfrm>
            <a:off x="188506" y="2705130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4607634" y="2625964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TextBox 162"/>
          <p:cNvSpPr txBox="1"/>
          <p:nvPr/>
        </p:nvSpPr>
        <p:spPr>
          <a:xfrm>
            <a:off x="4572000" y="2775676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164" name="Plus 163"/>
          <p:cNvSpPr/>
          <p:nvPr/>
        </p:nvSpPr>
        <p:spPr>
          <a:xfrm>
            <a:off x="2743200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Plus 164"/>
          <p:cNvSpPr/>
          <p:nvPr/>
        </p:nvSpPr>
        <p:spPr>
          <a:xfrm>
            <a:off x="4169484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Plus 165"/>
          <p:cNvSpPr/>
          <p:nvPr/>
        </p:nvSpPr>
        <p:spPr>
          <a:xfrm>
            <a:off x="5671074" y="277836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/>
          <p:nvPr/>
        </p:nvSpPr>
        <p:spPr>
          <a:xfrm>
            <a:off x="3200400" y="2625964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TextBox 167"/>
          <p:cNvSpPr txBox="1"/>
          <p:nvPr/>
        </p:nvSpPr>
        <p:spPr>
          <a:xfrm>
            <a:off x="3124200" y="2663595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233787" y="1814577"/>
            <a:ext cx="1032672" cy="602399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0" name="Group 169"/>
          <p:cNvGrpSpPr/>
          <p:nvPr/>
        </p:nvGrpSpPr>
        <p:grpSpPr>
          <a:xfrm>
            <a:off x="188506" y="990600"/>
            <a:ext cx="8847918" cy="609600"/>
            <a:chOff x="188506" y="990600"/>
            <a:chExt cx="8847918" cy="609600"/>
          </a:xfrm>
        </p:grpSpPr>
        <p:sp>
          <p:nvSpPr>
            <p:cNvPr id="171" name="Equal 170"/>
            <p:cNvSpPr/>
            <p:nvPr/>
          </p:nvSpPr>
          <p:spPr>
            <a:xfrm>
              <a:off x="7141284" y="1129900"/>
              <a:ext cx="304800" cy="394100"/>
            </a:xfrm>
            <a:prstGeom prst="mathEqual">
              <a:avLst>
                <a:gd name="adj1" fmla="val 4413"/>
                <a:gd name="adj2" fmla="val 10506"/>
              </a:avLst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7465807" y="1161826"/>
              <a:ext cx="1570617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dirty="0"/>
                <a:t>Transformation</a:t>
              </a:r>
            </a:p>
          </p:txBody>
        </p:sp>
        <p:grpSp>
          <p:nvGrpSpPr>
            <p:cNvPr id="173" name="Group 172"/>
            <p:cNvGrpSpPr/>
            <p:nvPr/>
          </p:nvGrpSpPr>
          <p:grpSpPr>
            <a:xfrm>
              <a:off x="188506" y="990600"/>
              <a:ext cx="6859994" cy="609600"/>
              <a:chOff x="188506" y="990600"/>
              <a:chExt cx="6859994" cy="609600"/>
            </a:xfrm>
          </p:grpSpPr>
          <p:sp>
            <p:nvSpPr>
              <p:cNvPr id="174" name="Plus 173"/>
              <p:cNvSpPr/>
              <p:nvPr/>
            </p:nvSpPr>
            <p:spPr>
              <a:xfrm>
                <a:off x="1295400" y="1153864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75" name="Group 174"/>
              <p:cNvGrpSpPr/>
              <p:nvPr/>
            </p:nvGrpSpPr>
            <p:grpSpPr>
              <a:xfrm>
                <a:off x="1752600" y="990600"/>
                <a:ext cx="914400" cy="609600"/>
                <a:chOff x="1752600" y="990600"/>
                <a:chExt cx="914400" cy="609600"/>
              </a:xfrm>
            </p:grpSpPr>
            <p:sp>
              <p:nvSpPr>
                <p:cNvPr id="196" name="Rectangle 195"/>
                <p:cNvSpPr/>
                <p:nvPr/>
              </p:nvSpPr>
              <p:spPr>
                <a:xfrm>
                  <a:off x="17526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TextBox 200"/>
                <p:cNvSpPr txBox="1"/>
                <p:nvPr/>
              </p:nvSpPr>
              <p:spPr>
                <a:xfrm>
                  <a:off x="1828800" y="1152752"/>
                  <a:ext cx="7620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Buy-In</a:t>
                  </a:r>
                  <a:endParaRPr lang="en-US" sz="1200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76" name="Group 175"/>
              <p:cNvGrpSpPr/>
              <p:nvPr/>
            </p:nvGrpSpPr>
            <p:grpSpPr>
              <a:xfrm>
                <a:off x="6057900" y="990600"/>
                <a:ext cx="990600" cy="609600"/>
                <a:chOff x="6057900" y="990600"/>
                <a:chExt cx="990600" cy="609600"/>
              </a:xfrm>
            </p:grpSpPr>
            <p:sp>
              <p:nvSpPr>
                <p:cNvPr id="189" name="Rectangle 188"/>
                <p:cNvSpPr/>
                <p:nvPr/>
              </p:nvSpPr>
              <p:spPr>
                <a:xfrm>
                  <a:off x="60960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TextBox 194"/>
                <p:cNvSpPr txBox="1"/>
                <p:nvPr/>
              </p:nvSpPr>
              <p:spPr>
                <a:xfrm>
                  <a:off x="6057900" y="1141511"/>
                  <a:ext cx="9906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Execution</a:t>
                  </a:r>
                </a:p>
              </p:txBody>
            </p:sp>
          </p:grpSp>
          <p:grpSp>
            <p:nvGrpSpPr>
              <p:cNvPr id="177" name="Group 176"/>
              <p:cNvGrpSpPr/>
              <p:nvPr/>
            </p:nvGrpSpPr>
            <p:grpSpPr>
              <a:xfrm>
                <a:off x="188506" y="990600"/>
                <a:ext cx="1123950" cy="609600"/>
                <a:chOff x="188506" y="990600"/>
                <a:chExt cx="1123950" cy="609600"/>
              </a:xfrm>
            </p:grpSpPr>
            <p:sp>
              <p:nvSpPr>
                <p:cNvPr id="187" name="Rectangle 186"/>
                <p:cNvSpPr/>
                <p:nvPr/>
              </p:nvSpPr>
              <p:spPr>
                <a:xfrm>
                  <a:off x="233787" y="990600"/>
                  <a:ext cx="1023513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TextBox 187"/>
                <p:cNvSpPr txBox="1"/>
                <p:nvPr/>
              </p:nvSpPr>
              <p:spPr>
                <a:xfrm>
                  <a:off x="188506" y="1069766"/>
                  <a:ext cx="1123950" cy="49244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50" dirty="0">
                      <a:solidFill>
                        <a:schemeClr val="bg1"/>
                      </a:solidFill>
                    </a:rPr>
                    <a:t>Leadership Development</a:t>
                  </a:r>
                </a:p>
              </p:txBody>
            </p:sp>
          </p:grpSp>
          <p:grpSp>
            <p:nvGrpSpPr>
              <p:cNvPr id="178" name="Group 177"/>
              <p:cNvGrpSpPr/>
              <p:nvPr/>
            </p:nvGrpSpPr>
            <p:grpSpPr>
              <a:xfrm>
                <a:off x="4572000" y="990600"/>
                <a:ext cx="1085850" cy="609600"/>
                <a:chOff x="4572000" y="990600"/>
                <a:chExt cx="1085850" cy="609600"/>
              </a:xfrm>
            </p:grpSpPr>
            <p:sp>
              <p:nvSpPr>
                <p:cNvPr id="185" name="Rectangle 184"/>
                <p:cNvSpPr/>
                <p:nvPr/>
              </p:nvSpPr>
              <p:spPr>
                <a:xfrm>
                  <a:off x="4607634" y="990600"/>
                  <a:ext cx="10287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6" name="TextBox 185"/>
                <p:cNvSpPr txBox="1"/>
                <p:nvPr/>
              </p:nvSpPr>
              <p:spPr>
                <a:xfrm>
                  <a:off x="4572000" y="1140312"/>
                  <a:ext cx="1085850" cy="28469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50" dirty="0">
                      <a:solidFill>
                        <a:schemeClr val="bg1"/>
                      </a:solidFill>
                    </a:rPr>
                    <a:t>Competency</a:t>
                  </a:r>
                </a:p>
              </p:txBody>
            </p:sp>
          </p:grpSp>
          <p:sp>
            <p:nvSpPr>
              <p:cNvPr id="179" name="Plus 178"/>
              <p:cNvSpPr/>
              <p:nvPr/>
            </p:nvSpPr>
            <p:spPr>
              <a:xfrm>
                <a:off x="2743200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Plus 179"/>
              <p:cNvSpPr/>
              <p:nvPr/>
            </p:nvSpPr>
            <p:spPr>
              <a:xfrm>
                <a:off x="4169484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Plus 180"/>
              <p:cNvSpPr/>
              <p:nvPr/>
            </p:nvSpPr>
            <p:spPr>
              <a:xfrm>
                <a:off x="5671074" y="1143000"/>
                <a:ext cx="381000" cy="370137"/>
              </a:xfrm>
              <a:prstGeom prst="mathPlus">
                <a:avLst>
                  <a:gd name="adj1" fmla="val 3816"/>
                </a:avLst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2" name="Group 181"/>
              <p:cNvGrpSpPr/>
              <p:nvPr/>
            </p:nvGrpSpPr>
            <p:grpSpPr>
              <a:xfrm>
                <a:off x="3124200" y="990600"/>
                <a:ext cx="1066800" cy="609600"/>
                <a:chOff x="3124200" y="990600"/>
                <a:chExt cx="1066800" cy="609600"/>
              </a:xfrm>
            </p:grpSpPr>
            <p:sp>
              <p:nvSpPr>
                <p:cNvPr id="183" name="Rectangle 182"/>
                <p:cNvSpPr/>
                <p:nvPr/>
              </p:nvSpPr>
              <p:spPr>
                <a:xfrm>
                  <a:off x="3200400" y="990600"/>
                  <a:ext cx="914400" cy="609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50">
                        <a:shade val="30000"/>
                        <a:satMod val="115000"/>
                      </a:srgbClr>
                    </a:gs>
                    <a:gs pos="50000">
                      <a:srgbClr val="00B050">
                        <a:shade val="67500"/>
                        <a:satMod val="115000"/>
                      </a:srgbClr>
                    </a:gs>
                    <a:gs pos="100000">
                      <a:srgbClr val="00B05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4" name="TextBox 183"/>
                <p:cNvSpPr txBox="1"/>
                <p:nvPr/>
              </p:nvSpPr>
              <p:spPr>
                <a:xfrm>
                  <a:off x="3124200" y="1028231"/>
                  <a:ext cx="10668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</a:rPr>
                    <a:t>Unifying Purpose</a:t>
                  </a:r>
                </a:p>
              </p:txBody>
            </p:sp>
          </p:grpSp>
        </p:grpSp>
      </p:grpSp>
      <p:sp>
        <p:nvSpPr>
          <p:cNvPr id="214" name="Equal 213"/>
          <p:cNvSpPr/>
          <p:nvPr/>
        </p:nvSpPr>
        <p:spPr>
          <a:xfrm>
            <a:off x="7138809" y="1946677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" name="Plus 214"/>
          <p:cNvSpPr/>
          <p:nvPr/>
        </p:nvSpPr>
        <p:spPr>
          <a:xfrm>
            <a:off x="1323609" y="1924580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Rectangle 215"/>
          <p:cNvSpPr/>
          <p:nvPr/>
        </p:nvSpPr>
        <p:spPr>
          <a:xfrm>
            <a:off x="17501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TextBox 216"/>
          <p:cNvSpPr txBox="1"/>
          <p:nvPr/>
        </p:nvSpPr>
        <p:spPr>
          <a:xfrm>
            <a:off x="1826325" y="1969529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21" name="Rectangle 220"/>
          <p:cNvSpPr/>
          <p:nvPr/>
        </p:nvSpPr>
        <p:spPr>
          <a:xfrm>
            <a:off x="60935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TextBox 222"/>
          <p:cNvSpPr txBox="1"/>
          <p:nvPr/>
        </p:nvSpPr>
        <p:spPr>
          <a:xfrm>
            <a:off x="6055425" y="1958288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4605159" y="1807377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TextBox 226"/>
          <p:cNvSpPr txBox="1"/>
          <p:nvPr/>
        </p:nvSpPr>
        <p:spPr>
          <a:xfrm>
            <a:off x="4569525" y="1957089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229" name="Plus 228"/>
          <p:cNvSpPr/>
          <p:nvPr/>
        </p:nvSpPr>
        <p:spPr>
          <a:xfrm>
            <a:off x="2740725" y="1916089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Plus 230"/>
          <p:cNvSpPr/>
          <p:nvPr/>
        </p:nvSpPr>
        <p:spPr>
          <a:xfrm>
            <a:off x="4167009" y="1916089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Plus 231"/>
          <p:cNvSpPr/>
          <p:nvPr/>
        </p:nvSpPr>
        <p:spPr>
          <a:xfrm>
            <a:off x="5668599" y="1929504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Rectangle 236"/>
          <p:cNvSpPr/>
          <p:nvPr/>
        </p:nvSpPr>
        <p:spPr>
          <a:xfrm>
            <a:off x="3197925" y="1807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TextBox 237"/>
          <p:cNvSpPr txBox="1"/>
          <p:nvPr/>
        </p:nvSpPr>
        <p:spPr>
          <a:xfrm>
            <a:off x="3121725" y="1845008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1752600" y="2646551"/>
            <a:ext cx="914400" cy="6096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Equal 239"/>
          <p:cNvSpPr/>
          <p:nvPr/>
        </p:nvSpPr>
        <p:spPr>
          <a:xfrm>
            <a:off x="7141284" y="3627677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4" name="Plus 243"/>
          <p:cNvSpPr/>
          <p:nvPr/>
        </p:nvSpPr>
        <p:spPr>
          <a:xfrm>
            <a:off x="1295400" y="3651641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Rectangle 245"/>
          <p:cNvSpPr/>
          <p:nvPr/>
        </p:nvSpPr>
        <p:spPr>
          <a:xfrm>
            <a:off x="1752600" y="3488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TextBox 247"/>
          <p:cNvSpPr txBox="1"/>
          <p:nvPr/>
        </p:nvSpPr>
        <p:spPr>
          <a:xfrm>
            <a:off x="1828800" y="3650529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50" name="Rectangle 249"/>
          <p:cNvSpPr/>
          <p:nvPr/>
        </p:nvSpPr>
        <p:spPr>
          <a:xfrm>
            <a:off x="6096000" y="3488377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TextBox 251"/>
          <p:cNvSpPr txBox="1"/>
          <p:nvPr/>
        </p:nvSpPr>
        <p:spPr>
          <a:xfrm>
            <a:off x="6057900" y="3639288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254" name="Rectangle 253"/>
          <p:cNvSpPr/>
          <p:nvPr/>
        </p:nvSpPr>
        <p:spPr>
          <a:xfrm>
            <a:off x="233787" y="3488377"/>
            <a:ext cx="1023513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TextBox 259"/>
          <p:cNvSpPr txBox="1"/>
          <p:nvPr/>
        </p:nvSpPr>
        <p:spPr>
          <a:xfrm>
            <a:off x="188506" y="3567543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4607634" y="3488377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TextBox 261"/>
          <p:cNvSpPr txBox="1"/>
          <p:nvPr/>
        </p:nvSpPr>
        <p:spPr>
          <a:xfrm>
            <a:off x="4572000" y="3638089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263" name="Plus 262"/>
          <p:cNvSpPr/>
          <p:nvPr/>
        </p:nvSpPr>
        <p:spPr>
          <a:xfrm>
            <a:off x="2743200" y="3640777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Plus 266"/>
          <p:cNvSpPr/>
          <p:nvPr/>
        </p:nvSpPr>
        <p:spPr>
          <a:xfrm>
            <a:off x="4169484" y="3640777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Plus 268"/>
          <p:cNvSpPr/>
          <p:nvPr/>
        </p:nvSpPr>
        <p:spPr>
          <a:xfrm>
            <a:off x="5671074" y="3640777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ectangle 270"/>
          <p:cNvSpPr/>
          <p:nvPr/>
        </p:nvSpPr>
        <p:spPr>
          <a:xfrm>
            <a:off x="3200400" y="3482818"/>
            <a:ext cx="914400" cy="6096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Equal 272"/>
          <p:cNvSpPr/>
          <p:nvPr/>
        </p:nvSpPr>
        <p:spPr>
          <a:xfrm>
            <a:off x="7141284" y="4465363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5" name="Plus 274"/>
          <p:cNvSpPr/>
          <p:nvPr/>
        </p:nvSpPr>
        <p:spPr>
          <a:xfrm>
            <a:off x="1295400" y="4489327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Rectangle 276"/>
          <p:cNvSpPr/>
          <p:nvPr/>
        </p:nvSpPr>
        <p:spPr>
          <a:xfrm>
            <a:off x="1752600" y="4326063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TextBox 282"/>
          <p:cNvSpPr txBox="1"/>
          <p:nvPr/>
        </p:nvSpPr>
        <p:spPr>
          <a:xfrm>
            <a:off x="1828800" y="4488215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84" name="Rectangle 283"/>
          <p:cNvSpPr/>
          <p:nvPr/>
        </p:nvSpPr>
        <p:spPr>
          <a:xfrm>
            <a:off x="6096000" y="4326063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TextBox 284"/>
          <p:cNvSpPr txBox="1"/>
          <p:nvPr/>
        </p:nvSpPr>
        <p:spPr>
          <a:xfrm>
            <a:off x="6057900" y="4476974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Execution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233787" y="4326063"/>
            <a:ext cx="1023513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TextBox 289"/>
          <p:cNvSpPr txBox="1"/>
          <p:nvPr/>
        </p:nvSpPr>
        <p:spPr>
          <a:xfrm>
            <a:off x="188506" y="4405229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4607634" y="4326063"/>
            <a:ext cx="1028700" cy="6096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Plus 293"/>
          <p:cNvSpPr/>
          <p:nvPr/>
        </p:nvSpPr>
        <p:spPr>
          <a:xfrm>
            <a:off x="2743200" y="4478463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Plus 295"/>
          <p:cNvSpPr/>
          <p:nvPr/>
        </p:nvSpPr>
        <p:spPr>
          <a:xfrm>
            <a:off x="4169484" y="4478463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8" name="Plus 297"/>
          <p:cNvSpPr/>
          <p:nvPr/>
        </p:nvSpPr>
        <p:spPr>
          <a:xfrm>
            <a:off x="5671074" y="4478463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0" name="Rectangle 299"/>
          <p:cNvSpPr/>
          <p:nvPr/>
        </p:nvSpPr>
        <p:spPr>
          <a:xfrm>
            <a:off x="3200400" y="4326063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TextBox 305"/>
          <p:cNvSpPr txBox="1"/>
          <p:nvPr/>
        </p:nvSpPr>
        <p:spPr>
          <a:xfrm>
            <a:off x="3124200" y="4363694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  <p:sp>
        <p:nvSpPr>
          <p:cNvPr id="307" name="Equal 306"/>
          <p:cNvSpPr/>
          <p:nvPr/>
        </p:nvSpPr>
        <p:spPr>
          <a:xfrm>
            <a:off x="7141284" y="5368711"/>
            <a:ext cx="304800" cy="394100"/>
          </a:xfrm>
          <a:prstGeom prst="mathEqual">
            <a:avLst>
              <a:gd name="adj1" fmla="val 4413"/>
              <a:gd name="adj2" fmla="val 1050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8" name="Plus 307"/>
          <p:cNvSpPr/>
          <p:nvPr/>
        </p:nvSpPr>
        <p:spPr>
          <a:xfrm>
            <a:off x="1295400" y="5392675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Rectangle 308"/>
          <p:cNvSpPr/>
          <p:nvPr/>
        </p:nvSpPr>
        <p:spPr>
          <a:xfrm>
            <a:off x="1752600" y="5229411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TextBox 312"/>
          <p:cNvSpPr txBox="1"/>
          <p:nvPr/>
        </p:nvSpPr>
        <p:spPr>
          <a:xfrm>
            <a:off x="1828800" y="539156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Buy-In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15" name="Rectangle 314"/>
          <p:cNvSpPr/>
          <p:nvPr/>
        </p:nvSpPr>
        <p:spPr>
          <a:xfrm>
            <a:off x="6096000" y="5229411"/>
            <a:ext cx="914400" cy="6096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Rectangle 318"/>
          <p:cNvSpPr/>
          <p:nvPr/>
        </p:nvSpPr>
        <p:spPr>
          <a:xfrm>
            <a:off x="233787" y="5229411"/>
            <a:ext cx="1023513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TextBox 320"/>
          <p:cNvSpPr txBox="1"/>
          <p:nvPr/>
        </p:nvSpPr>
        <p:spPr>
          <a:xfrm>
            <a:off x="188506" y="5308577"/>
            <a:ext cx="1123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Leadership Development</a:t>
            </a:r>
          </a:p>
        </p:txBody>
      </p:sp>
      <p:sp>
        <p:nvSpPr>
          <p:cNvPr id="323" name="Rectangle 322"/>
          <p:cNvSpPr/>
          <p:nvPr/>
        </p:nvSpPr>
        <p:spPr>
          <a:xfrm>
            <a:off x="4607634" y="5229411"/>
            <a:ext cx="10287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TextBox 323"/>
          <p:cNvSpPr txBox="1"/>
          <p:nvPr/>
        </p:nvSpPr>
        <p:spPr>
          <a:xfrm>
            <a:off x="4572000" y="5379123"/>
            <a:ext cx="108585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bg1"/>
                </a:solidFill>
              </a:rPr>
              <a:t>Competency</a:t>
            </a:r>
          </a:p>
        </p:txBody>
      </p:sp>
      <p:sp>
        <p:nvSpPr>
          <p:cNvPr id="325" name="Plus 324"/>
          <p:cNvSpPr/>
          <p:nvPr/>
        </p:nvSpPr>
        <p:spPr>
          <a:xfrm>
            <a:off x="2743200" y="5381811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Plus 325"/>
          <p:cNvSpPr/>
          <p:nvPr/>
        </p:nvSpPr>
        <p:spPr>
          <a:xfrm>
            <a:off x="4169484" y="5381811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Plus 326"/>
          <p:cNvSpPr/>
          <p:nvPr/>
        </p:nvSpPr>
        <p:spPr>
          <a:xfrm>
            <a:off x="5671074" y="5381811"/>
            <a:ext cx="381000" cy="370137"/>
          </a:xfrm>
          <a:prstGeom prst="mathPlus">
            <a:avLst>
              <a:gd name="adj1" fmla="val 381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Rectangle 327"/>
          <p:cNvSpPr/>
          <p:nvPr/>
        </p:nvSpPr>
        <p:spPr>
          <a:xfrm>
            <a:off x="3200400" y="5229411"/>
            <a:ext cx="914400" cy="60960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TextBox 328"/>
          <p:cNvSpPr txBox="1"/>
          <p:nvPr/>
        </p:nvSpPr>
        <p:spPr>
          <a:xfrm>
            <a:off x="3124200" y="5267042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Unifying Purpose</a:t>
            </a:r>
          </a:p>
        </p:txBody>
      </p:sp>
    </p:spTree>
    <p:extLst>
      <p:ext uri="{BB962C8B-B14F-4D97-AF65-F5344CB8AC3E}">
        <p14:creationId xmlns:p14="http://schemas.microsoft.com/office/powerpoint/2010/main" val="637979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0011F-90B7-014E-AB6C-0B9798787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Transformation Takes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C3F8E-D724-354C-9EC2-D9BFE9098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Leaders often </a:t>
            </a:r>
            <a:r>
              <a:rPr lang="en-US" u="sng" dirty="0"/>
              <a:t>overestimate</a:t>
            </a:r>
            <a:r>
              <a:rPr lang="en-US" dirty="0"/>
              <a:t> the impact of a single event, and many leaders also </a:t>
            </a:r>
            <a:r>
              <a:rPr lang="en-US" u="sng" dirty="0"/>
              <a:t>underestimate</a:t>
            </a:r>
            <a:r>
              <a:rPr lang="en-US" dirty="0"/>
              <a:t> the impact of consistent growth over time, the process.</a:t>
            </a:r>
          </a:p>
          <a:p>
            <a:endParaRPr lang="en-US" dirty="0"/>
          </a:p>
          <a:p>
            <a:pPr marL="0" indent="0" algn="ctr">
              <a:buNone/>
            </a:pPr>
            <a:endParaRPr lang="en-US" sz="3200" b="1" i="1" dirty="0"/>
          </a:p>
          <a:p>
            <a:pPr marL="0" indent="0" algn="ctr">
              <a:buNone/>
            </a:pPr>
            <a:r>
              <a:rPr lang="en-US" sz="3200" b="1" i="1" dirty="0"/>
              <a:t>Without a transformational leader,</a:t>
            </a:r>
          </a:p>
          <a:p>
            <a:pPr marL="0" indent="0" algn="ctr">
              <a:buNone/>
            </a:pPr>
            <a:r>
              <a:rPr lang="en-US" sz="3200" b="1" i="1" dirty="0"/>
              <a:t>there won’t be a cultural transformation.</a:t>
            </a:r>
          </a:p>
        </p:txBody>
      </p:sp>
    </p:spTree>
    <p:extLst>
      <p:ext uri="{BB962C8B-B14F-4D97-AF65-F5344CB8AC3E}">
        <p14:creationId xmlns:p14="http://schemas.microsoft.com/office/powerpoint/2010/main" val="33879700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82880" y="2211384"/>
            <a:ext cx="8577072" cy="284067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5500" b="0" i="0" kern="1200">
                <a:solidFill>
                  <a:srgbClr val="737373"/>
                </a:solidFill>
                <a:latin typeface="Whitney HTF Medium"/>
                <a:ea typeface="+mj-ea"/>
                <a:cs typeface="Whitney HTF Medium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  <a:latin typeface="Bodoni 72 Book" charset="0"/>
                <a:ea typeface="Bodoni 72 Book" charset="0"/>
                <a:cs typeface="Bodoni 72 Book" charset="0"/>
              </a:rPr>
              <a:t>Thank you! </a:t>
            </a:r>
          </a:p>
          <a:p>
            <a:r>
              <a:rPr lang="en-US" sz="2800" dirty="0">
                <a:solidFill>
                  <a:schemeClr val="bg1"/>
                </a:solidFill>
                <a:latin typeface="Bodoni 72 Book" pitchFamily="2" charset="0"/>
                <a:ea typeface="Bodoni 72 Book" charset="0"/>
                <a:cs typeface="Times New Roman" panose="02020603050405020304" pitchFamily="18" charset="0"/>
              </a:rPr>
              <a:t>Ria and Mack Story, Facilitators </a:t>
            </a:r>
          </a:p>
          <a:p>
            <a:r>
              <a:rPr lang="en-US" sz="2800" dirty="0">
                <a:solidFill>
                  <a:schemeClr val="bg1"/>
                </a:solidFill>
                <a:latin typeface="Bodoni 72 Book" pitchFamily="2" charset="0"/>
                <a:ea typeface="Bodoni 72 Book" charset="0"/>
                <a:cs typeface="Times New Roman" panose="02020603050405020304" pitchFamily="18" charset="0"/>
              </a:rPr>
              <a:t>Upcoming </a:t>
            </a:r>
            <a:r>
              <a:rPr lang="en-US" sz="2800" dirty="0" err="1">
                <a:solidFill>
                  <a:schemeClr val="bg1"/>
                </a:solidFill>
                <a:latin typeface="Bodoni 72 Book" pitchFamily="2" charset="0"/>
                <a:ea typeface="Bodoni 72 Book" charset="0"/>
                <a:cs typeface="Times New Roman" panose="02020603050405020304" pitchFamily="18" charset="0"/>
              </a:rPr>
              <a:t>LearnNow</a:t>
            </a:r>
            <a:r>
              <a:rPr lang="en-US" sz="2800" dirty="0">
                <a:solidFill>
                  <a:schemeClr val="bg1"/>
                </a:solidFill>
                <a:latin typeface="Bodoni 72 Book" pitchFamily="2" charset="0"/>
                <a:ea typeface="Bodoni 72 Book" charset="0"/>
                <a:cs typeface="Times New Roman" panose="02020603050405020304" pitchFamily="18" charset="0"/>
              </a:rPr>
              <a:t> Transformational Leadership</a:t>
            </a:r>
          </a:p>
          <a:p>
            <a:endParaRPr lang="en-US" sz="2800" dirty="0">
              <a:solidFill>
                <a:schemeClr val="bg1"/>
              </a:solidFill>
              <a:latin typeface="Bodoni 72 Book" charset="0"/>
              <a:ea typeface="Bodoni 72 Book" charset="0"/>
              <a:cs typeface="Bodoni 72 Book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Bodoni 72 Book" charset="0"/>
                <a:ea typeface="Bodoni 72 Book" charset="0"/>
                <a:cs typeface="Bodoni 72 Book" charset="0"/>
                <a:hlinkClick r:id="rId3"/>
              </a:rPr>
              <a:t>https://www.td.org/events/learnnow-transformational-leadership</a:t>
            </a:r>
            <a:r>
              <a:rPr lang="en-US" sz="2800" dirty="0">
                <a:solidFill>
                  <a:schemeClr val="bg1"/>
                </a:solidFill>
                <a:latin typeface="Bodoni 72 Book" charset="0"/>
                <a:ea typeface="Bodoni 72 Book" charset="0"/>
                <a:cs typeface="Bodoni 72 Book" charset="0"/>
              </a:rPr>
              <a:t> </a:t>
            </a:r>
          </a:p>
          <a:p>
            <a:endParaRPr lang="en-US" sz="2800" dirty="0">
              <a:solidFill>
                <a:schemeClr val="bg1"/>
              </a:solidFill>
              <a:latin typeface="Bodoni 72 Book" charset="0"/>
              <a:ea typeface="Bodoni 72 Book" charset="0"/>
              <a:cs typeface="Bodoni 72 Book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Bodoni 72 Book" charset="0"/>
                <a:ea typeface="Bodoni 72 Book" charset="0"/>
                <a:cs typeface="Bodoni 72 Book" charset="0"/>
              </a:rPr>
              <a:t>Alexandria, VA April 11-12</a:t>
            </a:r>
          </a:p>
          <a:p>
            <a:endParaRPr lang="en-US" sz="2800" dirty="0">
              <a:solidFill>
                <a:schemeClr val="bg1"/>
              </a:solidFill>
              <a:latin typeface="Bodoni 72 Book" charset="0"/>
              <a:ea typeface="Bodoni 72 Book" charset="0"/>
              <a:cs typeface="Bodoni 72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99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A8289FF-4C4B-274C-B44F-7148825230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222" y="227614"/>
            <a:ext cx="3139620" cy="2134585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382513-C036-4142-B62E-1A6134B6E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607911"/>
            <a:ext cx="7886700" cy="4351338"/>
          </a:xfrm>
        </p:spPr>
        <p:txBody>
          <a:bodyPr>
            <a:normAutofit/>
          </a:bodyPr>
          <a:lstStyle/>
          <a:p>
            <a:pPr>
              <a:buClr>
                <a:srgbClr val="2623C0"/>
              </a:buClr>
              <a:buFont typeface="Wingdings" pitchFamily="2" charset="2"/>
              <a:buChar char="Ø"/>
            </a:pPr>
            <a:endParaRPr lang="en-US" sz="2400" dirty="0">
              <a:latin typeface="Whitney HTF Regular"/>
              <a:cs typeface="Whitney HTF Regular"/>
            </a:endParaRPr>
          </a:p>
          <a:p>
            <a:pPr>
              <a:buClr>
                <a:srgbClr val="2623C0"/>
              </a:buClr>
              <a:buFont typeface="Wingdings" pitchFamily="2" charset="2"/>
              <a:buChar char="Ø"/>
            </a:pPr>
            <a:endParaRPr lang="en-US" dirty="0">
              <a:latin typeface="Whitney HTF Regular"/>
              <a:cs typeface="Whitney HTF Regular"/>
            </a:endParaRPr>
          </a:p>
          <a:p>
            <a:pPr marL="0" indent="0">
              <a:buClr>
                <a:srgbClr val="2623C0"/>
              </a:buClr>
              <a:buNone/>
            </a:pPr>
            <a:endParaRPr lang="en-US" sz="2000" dirty="0">
              <a:solidFill>
                <a:srgbClr val="737373"/>
              </a:solidFill>
              <a:latin typeface="Whitney HTF Regular"/>
              <a:cs typeface="Whitney HTF Regular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B29DD79-823E-FE45-9997-FDC4F9BE5462}"/>
              </a:ext>
            </a:extLst>
          </p:cNvPr>
          <p:cNvSpPr txBox="1">
            <a:spLocks/>
          </p:cNvSpPr>
          <p:nvPr/>
        </p:nvSpPr>
        <p:spPr>
          <a:xfrm>
            <a:off x="914400" y="2947260"/>
            <a:ext cx="7659793" cy="2927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2623C0"/>
              </a:buClr>
              <a:buFont typeface="Wingdings" pitchFamily="2" charset="2"/>
              <a:buChar char="Ø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itchFamily="2" charset="2"/>
              <a:buChar char="§"/>
              <a:defRPr sz="2000" kern="1200">
                <a:solidFill>
                  <a:srgbClr val="2623C0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solidFill>
                  <a:srgbClr val="000000"/>
                </a:solidFill>
              </a:rPr>
              <a:t>What is Transformational Leadership?</a:t>
            </a:r>
          </a:p>
          <a:p>
            <a:endParaRPr lang="en-US" sz="1500" dirty="0">
              <a:solidFill>
                <a:srgbClr val="000000"/>
              </a:solidFill>
            </a:endParaRPr>
          </a:p>
          <a:p>
            <a:r>
              <a:rPr lang="en-US" sz="1500" dirty="0">
                <a:solidFill>
                  <a:srgbClr val="000000"/>
                </a:solidFill>
              </a:rPr>
              <a:t>Why do we need Transformation? The 3 Dilemmas </a:t>
            </a:r>
          </a:p>
          <a:p>
            <a:endParaRPr lang="en-US" sz="1500" dirty="0">
              <a:solidFill>
                <a:srgbClr val="000000"/>
              </a:solidFill>
            </a:endParaRPr>
          </a:p>
          <a:p>
            <a:r>
              <a:rPr lang="en-US" sz="1500" dirty="0">
                <a:solidFill>
                  <a:srgbClr val="000000"/>
                </a:solidFill>
              </a:rPr>
              <a:t>What is The Transformation Equation?</a:t>
            </a:r>
          </a:p>
          <a:p>
            <a:pPr marL="0" indent="0">
              <a:buFont typeface="Wingdings" pitchFamily="2" charset="2"/>
              <a:buNone/>
            </a:pPr>
            <a:endParaRPr lang="en-US" sz="1500" dirty="0">
              <a:solidFill>
                <a:srgbClr val="000000"/>
              </a:solidFill>
            </a:endParaRPr>
          </a:p>
          <a:p>
            <a:r>
              <a:rPr lang="en-US" sz="1500" dirty="0">
                <a:solidFill>
                  <a:srgbClr val="000000"/>
                </a:solidFill>
              </a:rPr>
              <a:t>What happens transformational components are missing? </a:t>
            </a:r>
          </a:p>
        </p:txBody>
      </p:sp>
    </p:spTree>
    <p:extLst>
      <p:ext uri="{BB962C8B-B14F-4D97-AF65-F5344CB8AC3E}">
        <p14:creationId xmlns:p14="http://schemas.microsoft.com/office/powerpoint/2010/main" val="2461437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15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699589"/>
            <a:ext cx="2755857" cy="3200399"/>
            <a:chOff x="697883" y="1816768"/>
            <a:chExt cx="3674476" cy="3200399"/>
          </a:xfrm>
          <a:solidFill>
            <a:schemeClr val="accent1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lumMod val="89000"/>
                  </a:schemeClr>
                </a:gs>
                <a:gs pos="23000">
                  <a:schemeClr val="accent3">
                    <a:lumMod val="89000"/>
                  </a:schemeClr>
                </a:gs>
                <a:gs pos="69000">
                  <a:schemeClr val="accent3">
                    <a:lumMod val="75000"/>
                  </a:schemeClr>
                </a:gs>
                <a:gs pos="97000">
                  <a:schemeClr val="accent3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17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gradFill>
              <a:gsLst>
                <a:gs pos="0">
                  <a:schemeClr val="accent3">
                    <a:lumMod val="89000"/>
                  </a:schemeClr>
                </a:gs>
                <a:gs pos="23000">
                  <a:schemeClr val="accent3">
                    <a:lumMod val="89000"/>
                  </a:schemeClr>
                </a:gs>
                <a:gs pos="69000">
                  <a:schemeClr val="accent3">
                    <a:lumMod val="75000"/>
                  </a:schemeClr>
                </a:gs>
                <a:gs pos="97000">
                  <a:schemeClr val="accent3">
                    <a:lumMod val="70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9C95DD6-8785-324C-A375-F82741954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657" y="2415322"/>
            <a:ext cx="2588798" cy="2399869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Transformation Isn’t Easy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06DDF-455C-A44A-A978-6277FAA3C7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0480" y="804672"/>
            <a:ext cx="4711446" cy="524865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/>
              <a:t>“85% of companies have undertaken a transformation during the past decade.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Nearly 75% of those fail to improve business performance, either short term or long term.”</a:t>
            </a:r>
            <a:endParaRPr lang="en-US" sz="4400" i="1" dirty="0"/>
          </a:p>
          <a:p>
            <a:pPr marL="0" indent="0">
              <a:buNone/>
            </a:pPr>
            <a:r>
              <a:rPr lang="en-US" sz="1600" i="1" dirty="0"/>
              <a:t>Harvard Business Review, Changing Minds, June 2018 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0346803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A8AA5BC-4F7A-4226-8F99-6D824B226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9144000" cy="6861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E5445C6-DD42-4979-86FF-03730E8C6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300" y="321733"/>
            <a:ext cx="8680116" cy="6214534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27000" cap="sq" cmpd="thinThick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E50379-AE7B-DC4B-BDA4-13280C600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122362"/>
            <a:ext cx="6858000" cy="28400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/>
            <a:r>
              <a:rPr lang="en-US" sz="5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Transformational Leadership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5000665-DFC7-417E-8FD7-516A0F15C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3300" y="4109417"/>
            <a:ext cx="20574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43331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351EAE0-6185-2D43-8055-288BEDEFFE8B}"/>
              </a:ext>
            </a:extLst>
          </p:cNvPr>
          <p:cNvSpPr/>
          <p:nvPr/>
        </p:nvSpPr>
        <p:spPr>
          <a:xfrm>
            <a:off x="5949538" y="77117"/>
            <a:ext cx="3194462" cy="650546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32FD0A-5F94-E241-AB39-FC6956AEA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696" y="629266"/>
            <a:ext cx="5363261" cy="1676603"/>
          </a:xfrm>
        </p:spPr>
        <p:txBody>
          <a:bodyPr>
            <a:normAutofit/>
          </a:bodyPr>
          <a:lstStyle/>
          <a:p>
            <a:r>
              <a:rPr lang="en-US" dirty="0"/>
              <a:t>Transformational Leadership: What is it? 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1BB1D5A-95F0-E44B-A0FC-CD0DDE27F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694" y="2074690"/>
            <a:ext cx="5225335" cy="3785419"/>
          </a:xfrm>
        </p:spPr>
        <p:txBody>
          <a:bodyPr>
            <a:normAutofit/>
          </a:bodyPr>
          <a:lstStyle/>
          <a:p>
            <a:r>
              <a:rPr lang="en-US" dirty="0"/>
              <a:t>Leadership is Influence</a:t>
            </a:r>
          </a:p>
          <a:p>
            <a:endParaRPr lang="en-US" dirty="0"/>
          </a:p>
          <a:p>
            <a:r>
              <a:rPr lang="en-US" dirty="0"/>
              <a:t>Transformation is a “Lasting Difference in Form,” not short term change</a:t>
            </a:r>
          </a:p>
          <a:p>
            <a:endParaRPr lang="en-US" sz="1600" dirty="0"/>
          </a:p>
          <a:p>
            <a:endParaRPr lang="en-US" sz="1600" dirty="0"/>
          </a:p>
        </p:txBody>
      </p:sp>
      <p:pic>
        <p:nvPicPr>
          <p:cNvPr id="5" name="Picture 4" descr="A picture containing indoor&#10;&#10;Description automatically generated">
            <a:extLst>
              <a:ext uri="{FF2B5EF4-FFF2-40B4-BE49-F238E27FC236}">
                <a16:creationId xmlns:a16="http://schemas.microsoft.com/office/drawing/2014/main" id="{B66BCFCC-72A9-7345-A541-8FCF8982170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008" r="1" b="1"/>
          <a:stretch/>
        </p:blipFill>
        <p:spPr>
          <a:xfrm>
            <a:off x="6087466" y="1665583"/>
            <a:ext cx="2913169" cy="3526834"/>
          </a:xfrm>
          <a:prstGeom prst="rect">
            <a:avLst/>
          </a:prstGeom>
          <a:effectLst/>
        </p:spPr>
      </p:pic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9FABFA81-82B4-5C4A-ACC1-57D1870394A4}"/>
              </a:ext>
            </a:extLst>
          </p:cNvPr>
          <p:cNvSpPr txBox="1">
            <a:spLocks/>
          </p:cNvSpPr>
          <p:nvPr/>
        </p:nvSpPr>
        <p:spPr>
          <a:xfrm>
            <a:off x="486694" y="4317995"/>
            <a:ext cx="5225334" cy="25400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2623C0"/>
              </a:buClr>
              <a:buFont typeface="Wingdings" pitchFamily="2" charset="2"/>
              <a:buChar char="Ø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itchFamily="2" charset="2"/>
              <a:buChar char="§"/>
              <a:defRPr sz="2000" kern="1200">
                <a:solidFill>
                  <a:srgbClr val="2623C0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Transformational leadership is influencing people and organizations in a way that results in positive transformation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631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A8AA5BC-4F7A-4226-8F99-6D824B226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9144000" cy="6861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E5445C6-DD42-4979-86FF-03730E8C6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300" y="321733"/>
            <a:ext cx="8680116" cy="6214534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27000" cap="sq" cmpd="thinThick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EF0897-2E66-8543-8271-3A3F569405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2"/>
            <a:ext cx="6858000" cy="2840037"/>
          </a:xfrm>
        </p:spPr>
        <p:txBody>
          <a:bodyPr>
            <a:normAutofit/>
          </a:bodyPr>
          <a:lstStyle/>
          <a:p>
            <a:r>
              <a:rPr lang="en-US" sz="5000" dirty="0"/>
              <a:t>Why Do We Need Transformation?</a:t>
            </a:r>
            <a:br>
              <a:rPr lang="en-US" sz="5000" dirty="0"/>
            </a:br>
            <a:r>
              <a:rPr lang="en-US" sz="5000" dirty="0"/>
              <a:t>The 3 Dilemmas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5000665-DFC7-417E-8FD7-516A0F15C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3300" y="4109417"/>
            <a:ext cx="20574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02026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6116DE0-673C-7B4B-B7CE-A8EA84633E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9109" y="2925386"/>
            <a:ext cx="3954079" cy="296555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25C8AD2-A34B-474C-A81B-3C39D8F6C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Engagement Dilemma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BF954A7-6979-B64A-8C14-52A696B05D6B}"/>
              </a:ext>
            </a:extLst>
          </p:cNvPr>
          <p:cNvSpPr txBox="1">
            <a:spLocks/>
          </p:cNvSpPr>
          <p:nvPr/>
        </p:nvSpPr>
        <p:spPr>
          <a:xfrm>
            <a:off x="628650" y="3297264"/>
            <a:ext cx="3728297" cy="2452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2623C0"/>
              </a:buClr>
              <a:buFont typeface="Wingdings" pitchFamily="2" charset="2"/>
              <a:buChar char="Ø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itchFamily="2" charset="2"/>
              <a:buChar char="§"/>
              <a:defRPr sz="2000" kern="1200">
                <a:solidFill>
                  <a:srgbClr val="2623C0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algn="just"/>
            <a:r>
              <a:rPr lang="en-US" dirty="0"/>
              <a:t>Disengaged employees are a symptom of disengaged leaders at one or more levels in the organization</a:t>
            </a:r>
          </a:p>
          <a:p>
            <a:pPr marL="0" indent="0">
              <a:buFont typeface="Wingdings" pitchFamily="2" charset="2"/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A8AE-075C-0D48-BB6F-A5C56F4B6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64301"/>
            <a:ext cx="7886700" cy="4351338"/>
          </a:xfrm>
        </p:spPr>
        <p:txBody>
          <a:bodyPr/>
          <a:lstStyle/>
          <a:p>
            <a:pPr algn="just"/>
            <a:r>
              <a:rPr lang="en-US" dirty="0"/>
              <a:t>Leaders are frustrated with lack of employee engagement; employees are frustrated with lack of leader engagement</a:t>
            </a:r>
          </a:p>
          <a:p>
            <a:pPr algn="just"/>
            <a:r>
              <a:rPr lang="en-US" dirty="0"/>
              <a:t>Engagement at all levels is the key to reducing turnover, costs, and frustrations for organizational leaders</a:t>
            </a:r>
          </a:p>
        </p:txBody>
      </p:sp>
    </p:spTree>
    <p:extLst>
      <p:ext uri="{BB962C8B-B14F-4D97-AF65-F5344CB8AC3E}">
        <p14:creationId xmlns:p14="http://schemas.microsoft.com/office/powerpoint/2010/main" val="3200059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: Top Corners Rounded 13">
            <a:extLst>
              <a:ext uri="{FF2B5EF4-FFF2-40B4-BE49-F238E27FC236}">
                <a16:creationId xmlns:a16="http://schemas.microsoft.com/office/drawing/2014/main" id="{76E6212F-EB21-4328-8386-832840CB43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37536" y="1604792"/>
            <a:ext cx="5923488" cy="3648417"/>
          </a:xfrm>
          <a:prstGeom prst="round2SameRect">
            <a:avLst>
              <a:gd name="adj1" fmla="val 3762"/>
              <a:gd name="adj2" fmla="val 0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7A736C-1EFC-7D4D-90CC-CE95ECEDF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236" y="1122363"/>
            <a:ext cx="2978415" cy="324938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40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Engagement Starts at</a:t>
            </a:r>
            <a:br>
              <a:rPr lang="en-US" sz="40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the Top </a:t>
            </a:r>
            <a:br>
              <a:rPr lang="en-US" sz="40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endParaRPr lang="en-US" sz="40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0" name="Content Placeholder 10">
            <a:extLst>
              <a:ext uri="{FF2B5EF4-FFF2-40B4-BE49-F238E27FC236}">
                <a16:creationId xmlns:a16="http://schemas.microsoft.com/office/drawing/2014/main" id="{D435F88F-9374-4240-8F57-91E52342F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235" y="4714874"/>
            <a:ext cx="2978416" cy="124080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 defTabSz="914400">
              <a:spcBef>
                <a:spcPts val="1000"/>
              </a:spcBef>
              <a:buNone/>
            </a:pPr>
            <a:r>
              <a:rPr lang="en-US" sz="15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Research shows </a:t>
            </a:r>
            <a:r>
              <a:rPr lang="en-US" sz="1500" i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79% of employees are, on average, 40% more productive and engaged when working for a better leader.</a:t>
            </a:r>
            <a:endParaRPr lang="en-US" sz="15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indent="0" defTabSz="914400">
              <a:spcBef>
                <a:spcPts val="1000"/>
              </a:spcBef>
              <a:buNone/>
            </a:pPr>
            <a:endParaRPr lang="en-US" sz="15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indent="0" defTabSz="914400">
              <a:spcBef>
                <a:spcPts val="1000"/>
              </a:spcBef>
              <a:buNone/>
            </a:pPr>
            <a:endParaRPr lang="en-US" sz="15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indent="0" defTabSz="914400">
              <a:spcBef>
                <a:spcPts val="1000"/>
              </a:spcBef>
              <a:buNone/>
            </a:pPr>
            <a:endParaRPr lang="en-US" sz="15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indent="0" defTabSz="914400">
              <a:spcBef>
                <a:spcPts val="1000"/>
              </a:spcBef>
              <a:buNone/>
            </a:pPr>
            <a:endParaRPr lang="en-US" sz="15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" name="Rectangle: Top Corners Rounded 15">
            <a:extLst>
              <a:ext uri="{FF2B5EF4-FFF2-40B4-BE49-F238E27FC236}">
                <a16:creationId xmlns:a16="http://schemas.microsoft.com/office/drawing/2014/main" id="{9E74304E-CF2D-41E1-92CF-7FC508311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44075" y="1645100"/>
            <a:ext cx="5609397" cy="3567794"/>
          </a:xfrm>
          <a:prstGeom prst="round2SameRect">
            <a:avLst>
              <a:gd name="adj1" fmla="val 2061"/>
              <a:gd name="adj2" fmla="val 0"/>
            </a:avLst>
          </a:prstGeom>
          <a:noFill/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717401F-8127-4697-8085-3D6C69B5D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3053" y="4559531"/>
            <a:ext cx="1198092" cy="0"/>
          </a:xfrm>
          <a:prstGeom prst="line">
            <a:avLst/>
          </a:prstGeom>
          <a:ln w="508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69CD2635-AEDB-3243-8758-5B114CDEDE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825" y="1682236"/>
            <a:ext cx="4906588" cy="3336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189414"/>
      </p:ext>
    </p:extLst>
  </p:cSld>
  <p:clrMapOvr>
    <a:masterClrMapping/>
  </p:clrMapOvr>
</p:sld>
</file>

<file path=ppt/theme/theme1.xml><?xml version="1.0" encoding="utf-8"?>
<a:theme xmlns:a="http://schemas.openxmlformats.org/drawingml/2006/main" name="ATD Chapter Tit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Inside Page (Optn 2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1167</Words>
  <Application>Microsoft Office PowerPoint</Application>
  <PresentationFormat>On-screen Show (4:3)</PresentationFormat>
  <Paragraphs>406</Paragraphs>
  <Slides>27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27</vt:i4>
      </vt:variant>
    </vt:vector>
  </HeadingPairs>
  <TitlesOfParts>
    <vt:vector size="40" baseType="lpstr">
      <vt:lpstr>Arial</vt:lpstr>
      <vt:lpstr>Bodoni 72 Book</vt:lpstr>
      <vt:lpstr>Calibri</vt:lpstr>
      <vt:lpstr>Franklin Gothic Book</vt:lpstr>
      <vt:lpstr>Franklin Gothic Medium</vt:lpstr>
      <vt:lpstr>Mercury Italic</vt:lpstr>
      <vt:lpstr>Times New Roman</vt:lpstr>
      <vt:lpstr>Whitney HTF Medium</vt:lpstr>
      <vt:lpstr>Whitney HTF Regular</vt:lpstr>
      <vt:lpstr>Wingdings</vt:lpstr>
      <vt:lpstr>ATD Chapter Title</vt:lpstr>
      <vt:lpstr>Inside Page (Optn 2)</vt:lpstr>
      <vt:lpstr>Office Theme</vt:lpstr>
      <vt:lpstr>PowerPoint Presentation</vt:lpstr>
      <vt:lpstr>About Mack and Ria Story:</vt:lpstr>
      <vt:lpstr>PowerPoint Presentation</vt:lpstr>
      <vt:lpstr>Transformation Isn’t Easy</vt:lpstr>
      <vt:lpstr>Transformational Leadership</vt:lpstr>
      <vt:lpstr>Transformational Leadership: What is it? </vt:lpstr>
      <vt:lpstr>Why Do We Need Transformation? The 3 Dilemmas</vt:lpstr>
      <vt:lpstr>The Engagement Dilemma</vt:lpstr>
      <vt:lpstr>Engagement Starts at the Top  </vt:lpstr>
      <vt:lpstr>The Retention Dilemma</vt:lpstr>
      <vt:lpstr>Culture Vs. Strategy</vt:lpstr>
      <vt:lpstr>The Turnover Dilemma</vt:lpstr>
      <vt:lpstr>Character Leverages Competency</vt:lpstr>
      <vt:lpstr>What Is The Transformation Equation?</vt:lpstr>
      <vt:lpstr>The Transformation Equation</vt:lpstr>
      <vt:lpstr>The Transformation Equation</vt:lpstr>
      <vt:lpstr>The Transformation Equation</vt:lpstr>
      <vt:lpstr>The Transformation Equation</vt:lpstr>
      <vt:lpstr>The Transformation Equation</vt:lpstr>
      <vt:lpstr>The Transformation Equation</vt:lpstr>
      <vt:lpstr>The Transformation Equation</vt:lpstr>
      <vt:lpstr>The Transformation Equation</vt:lpstr>
      <vt:lpstr>The Transformation Equation</vt:lpstr>
      <vt:lpstr>The Transformation Equation</vt:lpstr>
      <vt:lpstr>The Transformation Equation</vt:lpstr>
      <vt:lpstr>Transformation Takes Time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Ria Story</dc:creator>
  <cp:lastModifiedBy>User</cp:lastModifiedBy>
  <cp:revision>23</cp:revision>
  <dcterms:created xsi:type="dcterms:W3CDTF">2019-02-16T20:49:57Z</dcterms:created>
  <dcterms:modified xsi:type="dcterms:W3CDTF">2019-02-25T18:25:36Z</dcterms:modified>
</cp:coreProperties>
</file>