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  <p:sldMasterId id="2147483846" r:id="rId2"/>
  </p:sldMasterIdLst>
  <p:notesMasterIdLst>
    <p:notesMasterId r:id="rId19"/>
  </p:notesMasterIdLst>
  <p:handoutMasterIdLst>
    <p:handoutMasterId r:id="rId20"/>
  </p:handoutMasterIdLst>
  <p:sldIdLst>
    <p:sldId id="334" r:id="rId3"/>
    <p:sldId id="494" r:id="rId4"/>
    <p:sldId id="493" r:id="rId5"/>
    <p:sldId id="475" r:id="rId6"/>
    <p:sldId id="479" r:id="rId7"/>
    <p:sldId id="410" r:id="rId8"/>
    <p:sldId id="461" r:id="rId9"/>
    <p:sldId id="480" r:id="rId10"/>
    <p:sldId id="401" r:id="rId11"/>
    <p:sldId id="749" r:id="rId12"/>
    <p:sldId id="379" r:id="rId13"/>
    <p:sldId id="445" r:id="rId14"/>
    <p:sldId id="485" r:id="rId15"/>
    <p:sldId id="474" r:id="rId16"/>
    <p:sldId id="460" r:id="rId17"/>
    <p:sldId id="447" r:id="rId18"/>
  </p:sldIdLst>
  <p:sldSz cx="9144000" cy="6858000" type="screen4x3"/>
  <p:notesSz cx="7053263" cy="93091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bersteins" initials="O" lastIdx="2" clrIdx="0">
    <p:extLst>
      <p:ext uri="{19B8F6BF-5375-455C-9EA6-DF929625EA0E}">
        <p15:presenceInfo xmlns:p15="http://schemas.microsoft.com/office/powerpoint/2012/main" userId="Oberstein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B53F"/>
    <a:srgbClr val="5587AC"/>
    <a:srgbClr val="63AD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62" autoAdjust="0"/>
    <p:restoredTop sz="53962" autoAdjust="0"/>
  </p:normalViewPr>
  <p:slideViewPr>
    <p:cSldViewPr snapToGrid="0">
      <p:cViewPr varScale="1">
        <p:scale>
          <a:sx n="52" d="100"/>
          <a:sy n="52" d="100"/>
        </p:scale>
        <p:origin x="1578" y="60"/>
      </p:cViewPr>
      <p:guideLst>
        <p:guide orient="horz" pos="196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4" d="100"/>
        <a:sy n="64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949" cy="464818"/>
          </a:xfrm>
          <a:prstGeom prst="rect">
            <a:avLst/>
          </a:prstGeom>
        </p:spPr>
        <p:txBody>
          <a:bodyPr vert="horz" lIns="91962" tIns="45981" rIns="91962" bIns="4598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4712" y="0"/>
            <a:ext cx="3056949" cy="464818"/>
          </a:xfrm>
          <a:prstGeom prst="rect">
            <a:avLst/>
          </a:prstGeom>
        </p:spPr>
        <p:txBody>
          <a:bodyPr vert="horz" lIns="91962" tIns="45981" rIns="91962" bIns="45981" rtlCol="0"/>
          <a:lstStyle>
            <a:lvl1pPr algn="r">
              <a:defRPr sz="1200"/>
            </a:lvl1pPr>
          </a:lstStyle>
          <a:p>
            <a:fld id="{D1B34C1D-BD5C-42CD-94B4-D4F7419934D9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691"/>
            <a:ext cx="3056949" cy="464818"/>
          </a:xfrm>
          <a:prstGeom prst="rect">
            <a:avLst/>
          </a:prstGeom>
        </p:spPr>
        <p:txBody>
          <a:bodyPr vert="horz" lIns="91962" tIns="45981" rIns="91962" bIns="4598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4712" y="8842691"/>
            <a:ext cx="3056949" cy="464818"/>
          </a:xfrm>
          <a:prstGeom prst="rect">
            <a:avLst/>
          </a:prstGeom>
        </p:spPr>
        <p:txBody>
          <a:bodyPr vert="horz" lIns="91962" tIns="45981" rIns="91962" bIns="45981" rtlCol="0" anchor="b"/>
          <a:lstStyle>
            <a:lvl1pPr algn="r">
              <a:defRPr sz="1200"/>
            </a:lvl1pPr>
          </a:lstStyle>
          <a:p>
            <a:fld id="{EE9A130D-2023-4277-9B13-2E4AD6FB2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21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949" cy="464818"/>
          </a:xfrm>
          <a:prstGeom prst="rect">
            <a:avLst/>
          </a:prstGeom>
        </p:spPr>
        <p:txBody>
          <a:bodyPr vert="horz" lIns="93489" tIns="46744" rIns="93489" bIns="4674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4712" y="0"/>
            <a:ext cx="3056949" cy="464818"/>
          </a:xfrm>
          <a:prstGeom prst="rect">
            <a:avLst/>
          </a:prstGeom>
        </p:spPr>
        <p:txBody>
          <a:bodyPr vert="horz" lIns="93489" tIns="46744" rIns="93489" bIns="4674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E93C62D-878F-414F-824F-931500BEC8AD}" type="datetimeFigureOut">
              <a:rPr lang="en-US"/>
              <a:pPr>
                <a:defRPr/>
              </a:pPr>
              <a:t>4/29/2020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0088"/>
            <a:ext cx="4656137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89" tIns="46744" rIns="93489" bIns="4674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2141"/>
            <a:ext cx="5642610" cy="4188141"/>
          </a:xfrm>
          <a:prstGeom prst="rect">
            <a:avLst/>
          </a:prstGeom>
        </p:spPr>
        <p:txBody>
          <a:bodyPr vert="horz" lIns="93489" tIns="46744" rIns="93489" bIns="4674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691"/>
            <a:ext cx="3056949" cy="464818"/>
          </a:xfrm>
          <a:prstGeom prst="rect">
            <a:avLst/>
          </a:prstGeom>
        </p:spPr>
        <p:txBody>
          <a:bodyPr vert="horz" lIns="93489" tIns="46744" rIns="93489" bIns="4674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4712" y="8842691"/>
            <a:ext cx="3056949" cy="464818"/>
          </a:xfrm>
          <a:prstGeom prst="rect">
            <a:avLst/>
          </a:prstGeom>
        </p:spPr>
        <p:txBody>
          <a:bodyPr vert="horz" lIns="93489" tIns="46744" rIns="93489" bIns="4674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7FCC431-03D1-4865-9568-D24A420C0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08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/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7191" indent="-287381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9524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933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6914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28953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8876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4857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08381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D9E7B91-4CA5-4240-AAD6-735C68DDAAEF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en-US" altLang="en-US" i="1" dirty="0">
              <a:latin typeface="Arial" charset="0"/>
            </a:endParaRPr>
          </a:p>
          <a:p>
            <a:endParaRPr lang="en-US" altLang="en-US" dirty="0">
              <a:latin typeface="Arial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5476" indent="-286722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6886" indent="-229377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5641" indent="-229377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64395" indent="-229377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23150" indent="-229377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81904" indent="-229377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40659" indent="-229377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99413" indent="-229377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187F68-6C9F-4BAC-B050-0B18CC6DECCE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7566398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 typeface="Arial" pitchFamily="34" charset="0"/>
              <a:buNone/>
              <a:defRPr/>
            </a:pPr>
            <a:endParaRPr lang="en-US" i="1" dirty="0"/>
          </a:p>
        </p:txBody>
      </p:sp>
      <p:sp>
        <p:nvSpPr>
          <p:cNvPr id="149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7191" indent="-287381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9524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933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6914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28953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8876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4857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08381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2E0C2BAD-34DC-49F8-8649-B060186275D6}" type="slidenum">
              <a:rPr lang="en-US" smtClean="0">
                <a:cs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8565" indent="-276370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05484" indent="-221097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47677" indent="-221097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89871" indent="-221097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32064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74257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16451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58644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2CE980D-0BCE-4D24-8DA8-8E6DB6736CC1}" type="slidenum">
              <a:rPr lang="en-US" smtClean="0"/>
              <a:pPr eaLnBrk="1" hangingPunct="1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2033" indent="-172033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8565" indent="-276370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05484" indent="-221097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47677" indent="-221097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89871" indent="-221097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32064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74257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16451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58644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2CE980D-0BCE-4D24-8DA8-8E6DB6736CC1}" type="slidenum">
              <a:rPr lang="en-US" smtClean="0"/>
              <a:pPr eaLnBrk="1" hangingPunct="1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86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7191" indent="-287381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9524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933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6914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28953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8876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4857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08381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3765E84-DE2B-48A4-85A2-6000B3918FE0}" type="slidenum">
              <a:rPr lang="en-US" smtClean="0">
                <a:cs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>
              <a:cs typeface="Arial" pitchFamily="34" charset="0"/>
            </a:endParaRPr>
          </a:p>
        </p:txBody>
      </p:sp>
      <p:sp>
        <p:nvSpPr>
          <p:cNvPr id="17613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9619">
              <a:defRPr/>
            </a:pPr>
            <a:endParaRPr lang="en-US" baseline="0" dirty="0">
              <a:ea typeface="ＭＳ Ｐゴシック" pitchFamily="34" charset="-128"/>
            </a:endParaRPr>
          </a:p>
        </p:txBody>
      </p:sp>
      <p:sp>
        <p:nvSpPr>
          <p:cNvPr id="176133" name="Slide Number Placeholder 3"/>
          <p:cNvSpPr txBox="1">
            <a:spLocks noGrp="1"/>
          </p:cNvSpPr>
          <p:nvPr/>
        </p:nvSpPr>
        <p:spPr bwMode="auto">
          <a:xfrm>
            <a:off x="3994712" y="8842691"/>
            <a:ext cx="3056949" cy="46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481" tIns="46740" rIns="93481" bIns="46740" anchor="b"/>
          <a:lstStyle>
            <a:lvl1pPr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/>
            <a:fld id="{683BE7D7-EA26-4618-8B2A-0C4C4B5EB4AA}" type="slidenum">
              <a:rPr lang="en-US" sz="1200">
                <a:solidFill>
                  <a:srgbClr val="000000"/>
                </a:solidFill>
                <a:cs typeface="Arial" pitchFamily="34" charset="0"/>
              </a:rPr>
              <a:pPr algn="r" eaLnBrk="1" hangingPunct="1"/>
              <a:t>14</a:t>
            </a:fld>
            <a:endParaRPr lang="en-US" sz="120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424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7191" indent="-287381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9524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933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6914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28953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8876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4857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08381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3765E84-DE2B-48A4-85A2-6000B3918FE0}" type="slidenum">
              <a:rPr lang="en-US" smtClean="0">
                <a:cs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cs typeface="Arial" pitchFamily="34" charset="0"/>
            </a:endParaRPr>
          </a:p>
        </p:txBody>
      </p:sp>
      <p:sp>
        <p:nvSpPr>
          <p:cNvPr id="17613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19619">
              <a:defRPr/>
            </a:pPr>
            <a:endParaRPr lang="en-US" baseline="0" dirty="0">
              <a:ea typeface="ＭＳ Ｐゴシック" pitchFamily="34" charset="-128"/>
            </a:endParaRPr>
          </a:p>
        </p:txBody>
      </p:sp>
      <p:sp>
        <p:nvSpPr>
          <p:cNvPr id="176133" name="Slide Number Placeholder 3"/>
          <p:cNvSpPr txBox="1">
            <a:spLocks noGrp="1"/>
          </p:cNvSpPr>
          <p:nvPr/>
        </p:nvSpPr>
        <p:spPr bwMode="auto">
          <a:xfrm>
            <a:off x="3994712" y="8842691"/>
            <a:ext cx="3056949" cy="46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481" tIns="46740" rIns="93481" bIns="46740" anchor="b"/>
          <a:lstStyle>
            <a:lvl1pPr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/>
            <a:fld id="{683BE7D7-EA26-4618-8B2A-0C4C4B5EB4AA}" type="slidenum">
              <a:rPr lang="en-US" sz="1200">
                <a:solidFill>
                  <a:srgbClr val="000000"/>
                </a:solidFill>
                <a:cs typeface="Arial" pitchFamily="34" charset="0"/>
              </a:rPr>
              <a:pPr algn="r" eaLnBrk="1" hangingPunct="1"/>
              <a:t>15</a:t>
            </a:fld>
            <a:endParaRPr lang="en-US" sz="120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18565" indent="-276370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05484" indent="-221097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47677" indent="-221097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989871" indent="-221097" defTabSz="93505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32064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874257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16451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758644" indent="-221097" defTabSz="93505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D2752A7-A295-4C42-8684-9CA8B9E7C463}" type="slidenum">
              <a:rPr lang="en-US" smtClean="0"/>
              <a:pPr eaLnBrk="1" hangingPunct="1"/>
              <a:t>16</a:t>
            </a:fld>
            <a:endParaRPr 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7191" indent="-287381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9524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933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6914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28953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8876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4857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08381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BD9E7B91-4CA5-4240-AAD6-735C68DDAAEF}" type="slidenum">
              <a:rPr lang="en-US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68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FCC431-03D1-4865-9568-D24A420C098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4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FCC431-03D1-4865-9568-D24A420C098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1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FCC431-03D1-4865-9568-D24A420C098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72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7191" indent="-287381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9524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933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6914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28953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8876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4857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08381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EB49B32D-D8C6-46FD-A13F-99628F227202}" type="slidenum">
              <a:rPr lang="en-US" smtClean="0">
                <a:cs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8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i="0" baseline="0" dirty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FCC431-03D1-4865-9568-D24A420C098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588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7FCC431-03D1-4865-9568-D24A420C098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61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7191" indent="-287381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9524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933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69143" indent="-229905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28953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8876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48572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908381" indent="-2299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3765E84-DE2B-48A4-85A2-6000B3918FE0}" type="slidenum">
              <a:rPr lang="en-US" smtClean="0">
                <a:cs typeface="Arial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cs typeface="Arial" pitchFamily="34" charset="0"/>
            </a:endParaRPr>
          </a:p>
        </p:txBody>
      </p:sp>
      <p:sp>
        <p:nvSpPr>
          <p:cNvPr id="17613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ea typeface="ＭＳ Ｐゴシック"/>
              <a:cs typeface="ＭＳ Ｐゴシック"/>
            </a:endParaRPr>
          </a:p>
        </p:txBody>
      </p:sp>
      <p:sp>
        <p:nvSpPr>
          <p:cNvPr id="176133" name="Slide Number Placeholder 3"/>
          <p:cNvSpPr txBox="1">
            <a:spLocks noGrp="1"/>
          </p:cNvSpPr>
          <p:nvPr/>
        </p:nvSpPr>
        <p:spPr bwMode="auto">
          <a:xfrm>
            <a:off x="3994712" y="8842691"/>
            <a:ext cx="3056949" cy="46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481" tIns="46740" rIns="93481" bIns="46740" anchor="b"/>
          <a:lstStyle>
            <a:lvl1pPr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/>
            <a:fld id="{683BE7D7-EA26-4618-8B2A-0C4C4B5EB4AA}" type="slidenum">
              <a:rPr lang="en-US" sz="1200">
                <a:solidFill>
                  <a:srgbClr val="000000"/>
                </a:solidFill>
                <a:cs typeface="Arial" pitchFamily="34" charset="0"/>
              </a:rPr>
              <a:pPr algn="r" eaLnBrk="1" hangingPunct="1"/>
              <a:t>9</a:t>
            </a:fld>
            <a:endParaRPr lang="en-US" sz="1200">
              <a:solidFill>
                <a:srgbClr val="000000"/>
              </a:solidFill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712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574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57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64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773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10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7486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61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154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FEE-2756-4A20-BF2A-63F0A94F99AC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08161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FEE-2756-4A20-BF2A-63F0A94F99AC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651786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FEE-2756-4A20-BF2A-63F0A94F99AC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6783964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FEE-2756-4A20-BF2A-63F0A94F99AC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319872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FEE-2756-4A20-BF2A-63F0A94F99AC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877214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0EFEE-2756-4A20-BF2A-63F0A94F99AC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148802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635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16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April 29,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April 29,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3136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  <p:sldLayoutId id="2147483863" r:id="rId17"/>
  </p:sldLayoutIdLst>
  <p:hf hdr="0" ftr="0" dt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9"/>
          <p:cNvSpPr>
            <a:spLocks noGrp="1"/>
          </p:cNvSpPr>
          <p:nvPr>
            <p:ph type="ctrTitle"/>
          </p:nvPr>
        </p:nvSpPr>
        <p:spPr>
          <a:xfrm>
            <a:off x="355732" y="257695"/>
            <a:ext cx="8260409" cy="1670858"/>
          </a:xfrm>
        </p:spPr>
        <p:txBody>
          <a:bodyPr/>
          <a:lstStyle/>
          <a:p>
            <a:pPr eaLnBrk="1" hangingPunct="1"/>
            <a:r>
              <a:rPr lang="en-US" sz="4800" b="1" dirty="0"/>
              <a:t>C</a:t>
            </a:r>
            <a:r>
              <a:rPr lang="en-US" sz="4800" b="1" dirty="0">
                <a:solidFill>
                  <a:schemeClr val="tx2"/>
                </a:solidFill>
              </a:rPr>
              <a:t>oaching for Behavior </a:t>
            </a:r>
            <a:r>
              <a:rPr lang="en-US" sz="4800" b="1" dirty="0"/>
              <a:t>C</a:t>
            </a:r>
            <a:r>
              <a:rPr lang="en-US" sz="4800" b="1" dirty="0">
                <a:solidFill>
                  <a:schemeClr val="tx2"/>
                </a:solidFill>
              </a:rPr>
              <a:t>hange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3566EE-C1D4-4A82-9C0A-B03A4CBFF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390" y="2377440"/>
            <a:ext cx="8119094" cy="4480560"/>
          </a:xfrm>
        </p:spPr>
        <p:txBody>
          <a:bodyPr>
            <a:normAutofit fontScale="62500" lnSpcReduction="20000"/>
          </a:bodyPr>
          <a:lstStyle/>
          <a:p>
            <a:pPr fontAlgn="base">
              <a:lnSpc>
                <a:spcPct val="110000"/>
              </a:lnSpc>
              <a:spcBef>
                <a:spcPts val="600"/>
              </a:spcBef>
            </a:pPr>
            <a:r>
              <a:rPr lang="en-US" sz="2600" cap="none" dirty="0">
                <a:solidFill>
                  <a:schemeClr val="tx1"/>
                </a:solidFill>
                <a:latin typeface="+mn-lt"/>
              </a:rPr>
              <a:t>Coaching is an effective tool for developing people and producing positive behavior change because it aligns with almost any learning theory or learning principle. Because coaching is a just-in-time, customized approach to development, it is far more cost-effective than more prevalent one-size-fits-all approaches to learning.</a:t>
            </a:r>
          </a:p>
          <a:p>
            <a:pPr fontAlgn="base">
              <a:lnSpc>
                <a:spcPct val="110000"/>
              </a:lnSpc>
              <a:spcBef>
                <a:spcPts val="600"/>
              </a:spcBef>
            </a:pPr>
            <a:br>
              <a:rPr lang="en-US" sz="2600" cap="none" dirty="0">
                <a:solidFill>
                  <a:schemeClr val="tx1"/>
                </a:solidFill>
                <a:latin typeface="+mn-lt"/>
              </a:rPr>
            </a:br>
            <a:r>
              <a:rPr lang="en-US" sz="2600" cap="none" dirty="0">
                <a:solidFill>
                  <a:schemeClr val="tx1"/>
                </a:solidFill>
                <a:latin typeface="+mn-lt"/>
              </a:rPr>
              <a:t>So, what if you already understand the potential benefits of coaching—to </a:t>
            </a:r>
            <a:r>
              <a:rPr lang="en-US" sz="2600" cap="none" dirty="0" err="1">
                <a:solidFill>
                  <a:schemeClr val="tx1"/>
                </a:solidFill>
                <a:latin typeface="+mn-lt"/>
              </a:rPr>
              <a:t>coachees</a:t>
            </a:r>
            <a:r>
              <a:rPr lang="en-US" sz="2600" cap="none" dirty="0">
                <a:solidFill>
                  <a:schemeClr val="tx1"/>
                </a:solidFill>
                <a:latin typeface="+mn-lt"/>
              </a:rPr>
              <a:t> and coaches alike—but are unsure of how to do it well? Increase the effectiveness of your coaching interactions with the author of ATD’s 10 Steps to Successful Coaching.</a:t>
            </a:r>
          </a:p>
          <a:p>
            <a:pPr fontAlgn="base">
              <a:lnSpc>
                <a:spcPct val="110000"/>
              </a:lnSpc>
              <a:spcBef>
                <a:spcPts val="600"/>
              </a:spcBef>
            </a:pPr>
            <a:br>
              <a:rPr lang="en-US" sz="2600" cap="none" dirty="0">
                <a:solidFill>
                  <a:schemeClr val="tx1"/>
                </a:solidFill>
                <a:latin typeface="+mn-lt"/>
              </a:rPr>
            </a:br>
            <a:r>
              <a:rPr lang="en-US" sz="2600" cap="none" dirty="0">
                <a:solidFill>
                  <a:schemeClr val="tx1"/>
                </a:solidFill>
                <a:latin typeface="+mn-lt"/>
              </a:rPr>
              <a:t>Following this webcast, you will be able to:</a:t>
            </a:r>
            <a:br>
              <a:rPr lang="en-US" sz="2600" cap="none" dirty="0">
                <a:solidFill>
                  <a:schemeClr val="tx1"/>
                </a:solidFill>
                <a:latin typeface="+mn-lt"/>
              </a:rPr>
            </a:br>
            <a:r>
              <a:rPr lang="en-US" sz="2600" cap="none" dirty="0">
                <a:solidFill>
                  <a:schemeClr val="tx1"/>
                </a:solidFill>
                <a:latin typeface="+mn-lt"/>
              </a:rPr>
              <a:t>• Use coaching activities and questions observed in three mini coaching demonstrations.</a:t>
            </a:r>
            <a:br>
              <a:rPr lang="en-US" sz="2600" cap="none" dirty="0">
                <a:solidFill>
                  <a:schemeClr val="tx1"/>
                </a:solidFill>
                <a:latin typeface="+mn-lt"/>
              </a:rPr>
            </a:br>
            <a:r>
              <a:rPr lang="en-US" sz="2600" cap="none" dirty="0">
                <a:solidFill>
                  <a:schemeClr val="tx1"/>
                </a:solidFill>
                <a:latin typeface="+mn-lt"/>
              </a:rPr>
              <a:t>• Ensure that your coaching interactions incorporate evidence-based principles about how people make behavioral changes in their lives and work.</a:t>
            </a:r>
            <a:br>
              <a:rPr lang="en-US" sz="2600" dirty="0">
                <a:solidFill>
                  <a:schemeClr val="tx1"/>
                </a:solidFill>
              </a:rPr>
            </a:br>
            <a:r>
              <a:rPr lang="en-US" sz="2600" dirty="0">
                <a:solidFill>
                  <a:schemeClr val="tx1"/>
                </a:solidFill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Title 1"/>
          <p:cNvSpPr>
            <a:spLocks noGrp="1"/>
          </p:cNvSpPr>
          <p:nvPr>
            <p:ph type="title"/>
          </p:nvPr>
        </p:nvSpPr>
        <p:spPr>
          <a:xfrm>
            <a:off x="457200" y="201996"/>
            <a:ext cx="8229600" cy="1143000"/>
          </a:xfrm>
        </p:spPr>
        <p:txBody>
          <a:bodyPr/>
          <a:lstStyle/>
          <a:p>
            <a:pPr algn="l"/>
            <a:r>
              <a:rPr lang="en-US" altLang="en-US" sz="3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Speed coaching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046" y="1344996"/>
            <a:ext cx="7477299" cy="4525963"/>
          </a:xfrm>
          <a:ln w="19050">
            <a:noFill/>
          </a:ln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2400"/>
              </a:spcBef>
              <a:buNone/>
              <a:defRPr/>
            </a:pPr>
            <a:r>
              <a:rPr lang="en-US" sz="3400" i="1" dirty="0">
                <a:cs typeface="Arial" panose="020B0604020202020204" pitchFamily="34" charset="0"/>
              </a:rPr>
              <a:t>Can you give 3 sentences about the situation? Can you boil that down to 7 words?</a:t>
            </a:r>
            <a:endParaRPr lang="en-US" sz="3400" b="0" i="1" dirty="0">
              <a:cs typeface="Arial" panose="020B0604020202020204" pitchFamily="34" charset="0"/>
            </a:endParaRPr>
          </a:p>
          <a:p>
            <a:pPr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sz="4400" b="0" dirty="0">
                <a:cs typeface="Arial" panose="020B0604020202020204" pitchFamily="34" charset="0"/>
              </a:rPr>
              <a:t>What would you like to have happen?</a:t>
            </a:r>
            <a:endParaRPr lang="en-US" sz="3600" b="0" dirty="0">
              <a:cs typeface="Arial" panose="020B0604020202020204" pitchFamily="34" charset="0"/>
            </a:endParaRPr>
          </a:p>
          <a:p>
            <a:pPr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sz="4400" b="0" dirty="0">
                <a:cs typeface="Arial" panose="020B0604020202020204" pitchFamily="34" charset="0"/>
              </a:rPr>
              <a:t>What needs to happen?</a:t>
            </a:r>
            <a:endParaRPr lang="en-US" sz="2900" b="0" dirty="0">
              <a:cs typeface="Arial" panose="020B0604020202020204" pitchFamily="34" charset="0"/>
            </a:endParaRPr>
          </a:p>
          <a:p>
            <a:pPr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sz="4400" b="0" dirty="0">
                <a:cs typeface="Arial" panose="020B0604020202020204" pitchFamily="34" charset="0"/>
              </a:rPr>
              <a:t>Can you?</a:t>
            </a:r>
            <a:endParaRPr lang="en-US" b="0" dirty="0">
              <a:cs typeface="Arial" panose="020B0604020202020204" pitchFamily="34" charset="0"/>
            </a:endParaRPr>
          </a:p>
          <a:p>
            <a:pPr>
              <a:spcBef>
                <a:spcPts val="2400"/>
              </a:spcBef>
              <a:buFont typeface="Arial" panose="020B0604020202020204" pitchFamily="34" charset="0"/>
              <a:buChar char="•"/>
              <a:defRPr/>
            </a:pPr>
            <a:r>
              <a:rPr lang="en-US" sz="4400" b="0" dirty="0">
                <a:cs typeface="Arial" panose="020B0604020202020204" pitchFamily="34" charset="0"/>
              </a:rPr>
              <a:t>Will you?</a:t>
            </a:r>
          </a:p>
        </p:txBody>
      </p:sp>
    </p:spTree>
    <p:extLst>
      <p:ext uri="{BB962C8B-B14F-4D97-AF65-F5344CB8AC3E}">
        <p14:creationId xmlns:p14="http://schemas.microsoft.com/office/powerpoint/2010/main" val="3393360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1"/>
          <p:cNvSpPr>
            <a:spLocks noChangeArrowheads="1"/>
          </p:cNvSpPr>
          <p:nvPr/>
        </p:nvSpPr>
        <p:spPr bwMode="auto">
          <a:xfrm>
            <a:off x="457200" y="1408769"/>
            <a:ext cx="7677807" cy="486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24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Have </a:t>
            </a:r>
            <a:r>
              <a:rPr lang="en-US" sz="3200" dirty="0" err="1">
                <a:latin typeface="+mn-lt"/>
              </a:rPr>
              <a:t>coachee</a:t>
            </a:r>
            <a:r>
              <a:rPr lang="en-US" sz="3200" dirty="0">
                <a:latin typeface="+mn-lt"/>
              </a:rPr>
              <a:t> re-cap</a:t>
            </a:r>
          </a:p>
          <a:p>
            <a:pPr marL="285750" indent="-285750">
              <a:lnSpc>
                <a:spcPct val="90000"/>
              </a:lnSpc>
              <a:spcBef>
                <a:spcPts val="24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Check comfort level and motivation to do what they agreed to</a:t>
            </a:r>
            <a:endParaRPr lang="en-US" sz="3200" i="1" dirty="0">
              <a:latin typeface="+mn-lt"/>
            </a:endParaRPr>
          </a:p>
          <a:p>
            <a:pPr marL="285750" indent="-285750">
              <a:lnSpc>
                <a:spcPct val="90000"/>
              </a:lnSpc>
              <a:spcBef>
                <a:spcPts val="24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Solidify who is doing what by when?</a:t>
            </a:r>
          </a:p>
          <a:p>
            <a:pPr marL="285750" indent="-285750">
              <a:lnSpc>
                <a:spcPct val="90000"/>
              </a:lnSpc>
              <a:spcBef>
                <a:spcPts val="24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Position it as a “short-term experiment”</a:t>
            </a:r>
          </a:p>
          <a:p>
            <a:pPr marL="285750" indent="-285750">
              <a:lnSpc>
                <a:spcPct val="90000"/>
              </a:lnSpc>
              <a:spcBef>
                <a:spcPts val="24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</a:rPr>
              <a:t>Give them permission to fail</a:t>
            </a:r>
            <a:br>
              <a:rPr lang="en-US" sz="3200" i="1" dirty="0">
                <a:latin typeface="+mn-lt"/>
              </a:rPr>
            </a:br>
            <a:endParaRPr lang="en-US" sz="3200" i="1" dirty="0">
              <a:latin typeface="+mn-lt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0340"/>
            <a:ext cx="8229600" cy="636752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Accountability</a:t>
            </a:r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endParaRPr lang="en-US" sz="2800" dirty="0">
              <a:solidFill>
                <a:schemeClr val="accent5">
                  <a:lumMod val="60000"/>
                  <a:lumOff val="40000"/>
                </a:schemeClr>
              </a:solidFill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211947" y="222738"/>
            <a:ext cx="5481145" cy="1096963"/>
          </a:xfrm>
        </p:spPr>
        <p:txBody>
          <a:bodyPr>
            <a:normAutofit/>
          </a:bodyPr>
          <a:lstStyle/>
          <a:p>
            <a:pPr algn="l"/>
            <a:r>
              <a:rPr lang="en-US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Question generator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38DE1C0C-61D8-410C-A330-2D5BAB4659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078998"/>
              </p:ext>
            </p:extLst>
          </p:nvPr>
        </p:nvGraphicFramePr>
        <p:xfrm>
          <a:off x="421857" y="1038486"/>
          <a:ext cx="8300286" cy="53086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32984">
                  <a:extLst>
                    <a:ext uri="{9D8B030D-6E8A-4147-A177-3AD203B41FA5}">
                      <a16:colId xmlns:a16="http://schemas.microsoft.com/office/drawing/2014/main" val="759601702"/>
                    </a:ext>
                  </a:extLst>
                </a:gridCol>
                <a:gridCol w="3524597">
                  <a:extLst>
                    <a:ext uri="{9D8B030D-6E8A-4147-A177-3AD203B41FA5}">
                      <a16:colId xmlns:a16="http://schemas.microsoft.com/office/drawing/2014/main" val="1643060632"/>
                    </a:ext>
                  </a:extLst>
                </a:gridCol>
                <a:gridCol w="2942705">
                  <a:extLst>
                    <a:ext uri="{9D8B030D-6E8A-4147-A177-3AD203B41FA5}">
                      <a16:colId xmlns:a16="http://schemas.microsoft.com/office/drawing/2014/main" val="22554486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Column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Column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Column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9230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What’s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happening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possible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working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needed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your wish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your role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the sticking place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not being said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your choice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important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next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for you?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right now?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from this perspective?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when you get/do that?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in the big picture?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for/in that  meeting/interaction?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for/in your team?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as a leader?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in five years?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361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is responsible?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do you need to be?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722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will you do/get that?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will this work?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do you feel?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can you be [</a:t>
                      </a:r>
                      <a:r>
                        <a:rPr lang="en-US" i="1" dirty="0"/>
                        <a:t>adjective</a:t>
                      </a:r>
                      <a:r>
                        <a:rPr lang="en-US" dirty="0"/>
                        <a:t>]?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840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8406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20412" y="272614"/>
            <a:ext cx="5481145" cy="1096963"/>
          </a:xfrm>
        </p:spPr>
        <p:txBody>
          <a:bodyPr>
            <a:normAutofit/>
          </a:bodyPr>
          <a:lstStyle/>
          <a:p>
            <a:pPr algn="l"/>
            <a:r>
              <a:rPr lang="en-US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Watch out for…	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20412" y="2096812"/>
            <a:ext cx="5785945" cy="1600200"/>
          </a:xfrm>
        </p:spPr>
        <p:txBody>
          <a:bodyPr>
            <a:noAutofit/>
          </a:bodyPr>
          <a:lstStyle/>
          <a:p>
            <a:pPr marL="342900" indent="-342900"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400" b="0" dirty="0"/>
              <a:t>Questions for your own curiosity</a:t>
            </a:r>
          </a:p>
          <a:p>
            <a:pPr marL="342900" indent="-342900"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400" b="0" dirty="0"/>
              <a:t>Advice disguised as a question</a:t>
            </a:r>
          </a:p>
          <a:p>
            <a:pPr marL="342900" indent="-342900"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400" b="0" dirty="0"/>
              <a:t>Leading questions</a:t>
            </a:r>
          </a:p>
          <a:p>
            <a:pPr marL="342900" indent="-342900"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400" b="0" dirty="0"/>
              <a:t>Questions that are a trap </a:t>
            </a:r>
          </a:p>
          <a:p>
            <a:pPr marL="342900" indent="-342900"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400" b="0" dirty="0"/>
              <a:t>Close-ended questions</a:t>
            </a:r>
          </a:p>
          <a:p>
            <a:pPr marL="342900" indent="-342900"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Run-on questions</a:t>
            </a:r>
            <a:endParaRPr lang="en-US" sz="2400" b="0" dirty="0"/>
          </a:p>
        </p:txBody>
      </p:sp>
      <p:pic>
        <p:nvPicPr>
          <p:cNvPr id="6" name="Picture 5" descr="C:\Documents and Settings\sophie.oberstein\Local Settings\Temporary Internet Files\Content.IE5\YQLLEVOD\MP910218026[1]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929586" y="2096812"/>
            <a:ext cx="2394607" cy="3219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8553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TextBox 1"/>
          <p:cNvSpPr txBox="1">
            <a:spLocks noChangeArrowheads="1"/>
          </p:cNvSpPr>
          <p:nvPr/>
        </p:nvSpPr>
        <p:spPr bwMode="auto">
          <a:xfrm>
            <a:off x="355619" y="1549202"/>
            <a:ext cx="8432761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2000" dirty="0">
                <a:latin typeface="+mn-lt"/>
                <a:cs typeface="Arial" pitchFamily="34" charset="0"/>
              </a:rPr>
              <a:t>How much of your head/brain space is this occupying?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2000" dirty="0">
                <a:latin typeface="+mn-lt"/>
                <a:cs typeface="Arial" pitchFamily="34" charset="0"/>
              </a:rPr>
              <a:t>Where do you feel this in your body?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2000" dirty="0">
                <a:latin typeface="+mn-lt"/>
                <a:cs typeface="Arial" pitchFamily="34" charset="0"/>
              </a:rPr>
              <a:t>If you were watching this happen (fly on the wall), what would you be thinking?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2000" dirty="0">
                <a:latin typeface="+mn-lt"/>
                <a:cs typeface="Arial" pitchFamily="34" charset="0"/>
              </a:rPr>
              <a:t>What would you tell a friend who was in your situation?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2000" dirty="0">
                <a:latin typeface="+mn-lt"/>
                <a:cs typeface="Arial" pitchFamily="34" charset="0"/>
              </a:rPr>
              <a:t>How could you think about this differently to move forward?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2000" dirty="0">
                <a:latin typeface="+mn-lt"/>
                <a:cs typeface="Arial" pitchFamily="34" charset="0"/>
              </a:rPr>
              <a:t>What’s happening? 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2000" dirty="0">
                <a:latin typeface="+mn-lt"/>
                <a:cs typeface="Arial" pitchFamily="34" charset="0"/>
              </a:rPr>
              <a:t>What are the emotions surrounding the issue right now?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2000" dirty="0">
                <a:latin typeface="+mn-lt"/>
                <a:cs typeface="Arial" pitchFamily="34" charset="0"/>
              </a:rPr>
              <a:t>What is your gut / intuition telling you?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2000" dirty="0">
                <a:latin typeface="+mn-lt"/>
                <a:cs typeface="Arial" pitchFamily="34" charset="0"/>
              </a:rPr>
              <a:t>What are you learning about yourself right now?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5619" y="-358401"/>
            <a:ext cx="8229600" cy="139776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cap="none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Some noticing questions</a:t>
            </a:r>
            <a:endParaRPr lang="en-US" sz="3200" cap="none" dirty="0">
              <a:solidFill>
                <a:schemeClr val="accent5">
                  <a:lumMod val="60000"/>
                  <a:lumOff val="40000"/>
                </a:schemeClr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08406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TextBox 1"/>
          <p:cNvSpPr txBox="1">
            <a:spLocks noChangeArrowheads="1"/>
          </p:cNvSpPr>
          <p:nvPr/>
        </p:nvSpPr>
        <p:spPr bwMode="auto">
          <a:xfrm>
            <a:off x="3936686" y="1251259"/>
            <a:ext cx="4793003" cy="5432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24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  <a:cs typeface="Arial" pitchFamily="34" charset="0"/>
              </a:rPr>
              <a:t>Ask questions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  <a:cs typeface="Arial" pitchFamily="34" charset="0"/>
              </a:rPr>
              <a:t>Provide feedback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  <a:cs typeface="Arial" pitchFamily="34" charset="0"/>
              </a:rPr>
              <a:t>Observe and offer </a:t>
            </a:r>
            <a:r>
              <a:rPr lang="en-US" sz="3200" dirty="0" err="1">
                <a:latin typeface="+mn-lt"/>
                <a:cs typeface="Arial" pitchFamily="34" charset="0"/>
              </a:rPr>
              <a:t>verbatims</a:t>
            </a:r>
            <a:endParaRPr lang="en-US" sz="3200" dirty="0">
              <a:latin typeface="+mn-lt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  <a:cs typeface="Arial" pitchFamily="34" charset="0"/>
              </a:rPr>
              <a:t>Provide recognition</a:t>
            </a:r>
          </a:p>
          <a:p>
            <a:pPr eaLnBrk="1" hangingPunct="1">
              <a:lnSpc>
                <a:spcPct val="90000"/>
              </a:lnSpc>
              <a:spcBef>
                <a:spcPts val="24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  <a:cs typeface="Arial" pitchFamily="34" charset="0"/>
              </a:rPr>
              <a:t>Provide checklists / demos / models of what good looks like</a:t>
            </a:r>
          </a:p>
          <a:p>
            <a:pPr marL="0" indent="0" eaLnBrk="1" hangingPunct="1">
              <a:lnSpc>
                <a:spcPct val="90000"/>
              </a:lnSpc>
              <a:spcBef>
                <a:spcPts val="1800"/>
              </a:spcBef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4805" y="184687"/>
            <a:ext cx="8229600" cy="63675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cap="none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Helping to notice</a:t>
            </a:r>
            <a:endParaRPr lang="en-US" sz="3200" dirty="0">
              <a:solidFill>
                <a:schemeClr val="accent5">
                  <a:lumMod val="60000"/>
                  <a:lumOff val="40000"/>
                </a:schemeClr>
              </a:solidFill>
              <a:ea typeface="ＭＳ Ｐゴシック"/>
              <a:cs typeface="ＭＳ Ｐゴシック"/>
            </a:endParaRPr>
          </a:p>
        </p:txBody>
      </p:sp>
      <p:pic>
        <p:nvPicPr>
          <p:cNvPr id="1026" name="Picture 2" descr="Image result for two individuals at work talking">
            <a:extLst>
              <a:ext uri="{FF2B5EF4-FFF2-40B4-BE49-F238E27FC236}">
                <a16:creationId xmlns:a16="http://schemas.microsoft.com/office/drawing/2014/main" id="{2E4D0779-5DBB-4EFB-ACC2-6CECB844FA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14311" y="1251259"/>
            <a:ext cx="2992581" cy="2177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0342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48709" y="1431131"/>
            <a:ext cx="4556234" cy="4572000"/>
          </a:xfrm>
        </p:spPr>
        <p:txBody>
          <a:bodyPr/>
          <a:lstStyle/>
          <a:p>
            <a:pPr algn="l" eaLnBrk="1" hangingPunct="1"/>
            <a:r>
              <a:rPr lang="en-US" sz="3200" cap="none" dirty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</a:rPr>
              <a:t>I never cease to be amazed at the power of the coaching process to draw out the skills or talent that was previously hidden within an individual, and which invariably finds a way to solve a problem previously thought unsolvable.</a:t>
            </a:r>
            <a:endParaRPr lang="en-US" sz="2800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1988" name="TextBox 4"/>
          <p:cNvSpPr txBox="1">
            <a:spLocks noChangeArrowheads="1"/>
          </p:cNvSpPr>
          <p:nvPr/>
        </p:nvSpPr>
        <p:spPr bwMode="auto">
          <a:xfrm>
            <a:off x="76200" y="0"/>
            <a:ext cx="914400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5000" dirty="0">
                <a:solidFill>
                  <a:schemeClr val="accent5">
                    <a:lumMod val="60000"/>
                    <a:lumOff val="40000"/>
                  </a:schemeClr>
                </a:solidFill>
                <a:latin typeface="Georgia" pitchFamily="18" charset="0"/>
              </a:rPr>
              <a:t>“</a:t>
            </a:r>
          </a:p>
        </p:txBody>
      </p:sp>
      <p:sp>
        <p:nvSpPr>
          <p:cNvPr id="41989" name="TextBox 4"/>
          <p:cNvSpPr txBox="1">
            <a:spLocks noChangeArrowheads="1"/>
          </p:cNvSpPr>
          <p:nvPr/>
        </p:nvSpPr>
        <p:spPr bwMode="auto">
          <a:xfrm rot="10800000">
            <a:off x="4722464" y="4096483"/>
            <a:ext cx="914400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5000" dirty="0">
                <a:solidFill>
                  <a:schemeClr val="accent5">
                    <a:lumMod val="60000"/>
                    <a:lumOff val="40000"/>
                  </a:schemeClr>
                </a:solidFill>
                <a:latin typeface="Georgia" pitchFamily="18" charset="0"/>
              </a:rPr>
              <a:t>“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4013638" y="4342705"/>
            <a:ext cx="4572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sz="2400" dirty="0"/>
              <a:t>John Russell</a:t>
            </a:r>
            <a:br>
              <a:rPr lang="en-US" sz="3200" i="1" dirty="0"/>
            </a:br>
            <a:r>
              <a:rPr lang="en-US" sz="1600" i="1" dirty="0"/>
              <a:t>Former Managing Director,</a:t>
            </a:r>
          </a:p>
          <a:p>
            <a:pPr algn="r"/>
            <a:r>
              <a:rPr lang="en-US" sz="1600" i="1" dirty="0"/>
              <a:t>Harley Davidson Europe</a:t>
            </a:r>
            <a:endParaRPr lang="en-US" sz="1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68785" y="1431131"/>
            <a:ext cx="2643447" cy="2722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255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9"/>
          <p:cNvSpPr>
            <a:spLocks noGrp="1"/>
          </p:cNvSpPr>
          <p:nvPr>
            <p:ph type="ctrTitle"/>
          </p:nvPr>
        </p:nvSpPr>
        <p:spPr>
          <a:xfrm>
            <a:off x="426391" y="457200"/>
            <a:ext cx="4593608" cy="3200400"/>
          </a:xfrm>
        </p:spPr>
        <p:txBody>
          <a:bodyPr/>
          <a:lstStyle/>
          <a:p>
            <a:pPr eaLnBrk="1" hangingPunct="1"/>
            <a:r>
              <a:rPr lang="en-US" sz="4800" b="1" dirty="0"/>
              <a:t>C</a:t>
            </a:r>
            <a:r>
              <a:rPr lang="en-US" sz="4800" b="1" dirty="0">
                <a:solidFill>
                  <a:schemeClr val="tx2"/>
                </a:solidFill>
              </a:rPr>
              <a:t>oaching for Behavior </a:t>
            </a:r>
            <a:r>
              <a:rPr lang="en-US" sz="4800" b="1" dirty="0"/>
              <a:t>C</a:t>
            </a:r>
            <a:r>
              <a:rPr lang="en-US" sz="4800" b="1" dirty="0">
                <a:solidFill>
                  <a:schemeClr val="tx2"/>
                </a:solidFill>
              </a:rPr>
              <a:t>hange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5482242"/>
            <a:ext cx="6858000" cy="914400"/>
          </a:xfrm>
        </p:spPr>
        <p:txBody>
          <a:bodyPr>
            <a:normAutofit/>
          </a:bodyPr>
          <a:lstStyle/>
          <a:p>
            <a:r>
              <a:rPr lang="en-US" sz="2800" cap="none" dirty="0">
                <a:solidFill>
                  <a:schemeClr val="tx1"/>
                </a:solidFill>
              </a:rPr>
              <a:t>Sophie Oberstein</a:t>
            </a:r>
          </a:p>
        </p:txBody>
      </p:sp>
      <p:pic>
        <p:nvPicPr>
          <p:cNvPr id="6" name="Picture 5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49A35C23-CC09-4898-9C30-777D67C60FC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2000" y="830462"/>
            <a:ext cx="2857136" cy="3781023"/>
          </a:xfrm>
          <a:prstGeom prst="rect">
            <a:avLst/>
          </a:prstGeom>
        </p:spPr>
      </p:pic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F551CE45-1378-41F6-BDEC-41329F9305D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3200" y="3200399"/>
            <a:ext cx="21336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665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513" y="409440"/>
            <a:ext cx="5791200" cy="1371600"/>
          </a:xfrm>
        </p:spPr>
        <p:txBody>
          <a:bodyPr/>
          <a:lstStyle/>
          <a:p>
            <a:r>
              <a:rPr lang="en-US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What is Coaching?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9676" y="1781040"/>
            <a:ext cx="8024648" cy="4838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auto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Symbol"/>
              <a:buChar char=""/>
              <a:defRPr/>
            </a:pPr>
            <a:r>
              <a:rPr lang="en-US" sz="3200" dirty="0">
                <a:latin typeface="+mn-lt"/>
                <a:ea typeface="Times New Roman"/>
                <a:cs typeface="Times New Roman"/>
              </a:rPr>
              <a:t>An opportunity for an employee to step out of their day-to-day work experience to explore ways to become more fulfilled and effective at work</a:t>
            </a:r>
          </a:p>
          <a:p>
            <a:pPr marL="342900" lvl="0" indent="-342900" fontAlgn="auto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Symbol"/>
              <a:buChar char=""/>
              <a:defRPr/>
            </a:pPr>
            <a:r>
              <a:rPr lang="en-US" sz="3200" dirty="0">
                <a:latin typeface="+mn-lt"/>
                <a:ea typeface="Times New Roman"/>
                <a:cs typeface="Times New Roman"/>
              </a:rPr>
              <a:t>A way of creating positive behavior change through a two-way, accountable relationship</a:t>
            </a:r>
          </a:p>
          <a:p>
            <a:pPr marL="0" marR="0">
              <a:spcBef>
                <a:spcPts val="2400"/>
              </a:spcBef>
              <a:spcAft>
                <a:spcPts val="0"/>
              </a:spcAft>
            </a:pPr>
            <a:endParaRPr lang="en-US" sz="2000" dirty="0">
              <a:solidFill>
                <a:srgbClr val="8CB53F"/>
              </a:solidFill>
              <a:latin typeface="Georgia"/>
              <a:ea typeface="Times New Roman"/>
            </a:endParaRPr>
          </a:p>
          <a:p>
            <a:pPr>
              <a:buClr>
                <a:schemeClr val="tx2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062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633" y="340360"/>
            <a:ext cx="7563865" cy="9144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Coaching benefits (to the coach) </a:t>
            </a:r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C3EC91-B58D-4150-8463-637D9902CC86}"/>
              </a:ext>
            </a:extLst>
          </p:cNvPr>
          <p:cNvSpPr txBox="1"/>
          <p:nvPr/>
        </p:nvSpPr>
        <p:spPr>
          <a:xfrm>
            <a:off x="559676" y="1973105"/>
            <a:ext cx="8024648" cy="3188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Symbol"/>
              <a:buChar char=""/>
              <a:defRPr/>
            </a:pPr>
            <a:r>
              <a:rPr lang="en-US" sz="2400" dirty="0">
                <a:latin typeface="Arial"/>
                <a:ea typeface="Times New Roman"/>
                <a:cs typeface="Times New Roman"/>
              </a:rPr>
              <a:t>Developing a new set of leadership skills</a:t>
            </a:r>
          </a:p>
          <a:p>
            <a:pPr marL="342900" indent="-342900"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Symbol"/>
              <a:buChar char=""/>
              <a:defRPr/>
            </a:pPr>
            <a:r>
              <a:rPr lang="en-US" sz="2400" dirty="0">
                <a:latin typeface="Arial"/>
                <a:ea typeface="Times New Roman"/>
                <a:cs typeface="Times New Roman"/>
              </a:rPr>
              <a:t>Fulfilling a responsibility of my managerial position</a:t>
            </a:r>
          </a:p>
          <a:p>
            <a:pPr marL="342900" lvl="0" indent="-342900"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Symbol"/>
              <a:buChar char=""/>
              <a:defRPr/>
            </a:pPr>
            <a:r>
              <a:rPr lang="en-US" sz="2400" dirty="0">
                <a:latin typeface="Arial"/>
                <a:ea typeface="Times New Roman"/>
                <a:cs typeface="Times New Roman"/>
              </a:rPr>
              <a:t>Enhancing working and personal relationships</a:t>
            </a:r>
          </a:p>
          <a:p>
            <a:pPr marL="342900" indent="-342900"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Symbol"/>
              <a:buChar char=""/>
              <a:defRPr/>
            </a:pPr>
            <a:r>
              <a:rPr lang="en-US" sz="2400" dirty="0">
                <a:latin typeface="Arial"/>
                <a:ea typeface="Times New Roman"/>
                <a:cs typeface="Times New Roman"/>
              </a:rPr>
              <a:t>Becoming a better communicator</a:t>
            </a:r>
          </a:p>
          <a:p>
            <a:pPr marL="342900" lvl="0" indent="-342900"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Symbol"/>
              <a:buChar char=""/>
              <a:defRPr/>
            </a:pPr>
            <a:r>
              <a:rPr lang="en-US" sz="2400" dirty="0">
                <a:latin typeface="Arial"/>
                <a:ea typeface="Times New Roman"/>
                <a:cs typeface="Times New Roman"/>
              </a:rPr>
              <a:t>Helping the people I coach at work become more engaged and productive</a:t>
            </a:r>
          </a:p>
          <a:p>
            <a:pPr marL="342900" lvl="0" indent="-342900"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Symbol"/>
              <a:buChar char=""/>
              <a:defRPr/>
            </a:pPr>
            <a:r>
              <a:rPr lang="en-US" sz="2400" dirty="0">
                <a:latin typeface="Arial"/>
                <a:ea typeface="Times New Roman"/>
                <a:cs typeface="Times New Roman"/>
              </a:rPr>
              <a:t>Helping others grow professionally or personally</a:t>
            </a:r>
          </a:p>
        </p:txBody>
      </p:sp>
    </p:spTree>
    <p:extLst>
      <p:ext uri="{BB962C8B-B14F-4D97-AF65-F5344CB8AC3E}">
        <p14:creationId xmlns:p14="http://schemas.microsoft.com/office/powerpoint/2010/main" val="2743621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6F32C947-02D2-4A60-B65E-C27398866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632" y="122896"/>
            <a:ext cx="7563865" cy="9144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What makes coaching an effective development tool? </a:t>
            </a:r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" name="Picture 19" descr="A picture containing clock&#10;&#10;Description automatically generated">
            <a:extLst>
              <a:ext uri="{FF2B5EF4-FFF2-40B4-BE49-F238E27FC236}">
                <a16:creationId xmlns:a16="http://schemas.microsoft.com/office/drawing/2014/main" id="{97B14A6F-802B-489E-A59A-2737C9D9EBA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21621" y="1959916"/>
            <a:ext cx="1320609" cy="112781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68B5A12-F35F-4B6B-B916-1012B97E4E3A}"/>
              </a:ext>
            </a:extLst>
          </p:cNvPr>
          <p:cNvSpPr txBox="1"/>
          <p:nvPr/>
        </p:nvSpPr>
        <p:spPr>
          <a:xfrm>
            <a:off x="1026256" y="3105834"/>
            <a:ext cx="1646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Adult learning theory</a:t>
            </a:r>
          </a:p>
        </p:txBody>
      </p:sp>
      <p:pic>
        <p:nvPicPr>
          <p:cNvPr id="23" name="Picture 22" descr="A picture containing light, drawing&#10;&#10;Description automatically generated">
            <a:extLst>
              <a:ext uri="{FF2B5EF4-FFF2-40B4-BE49-F238E27FC236}">
                <a16:creationId xmlns:a16="http://schemas.microsoft.com/office/drawing/2014/main" id="{54A85D38-BA2F-4F8D-BBE0-7CC5668F767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96553" y="4478916"/>
            <a:ext cx="915393" cy="1096377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2A99504-F779-451D-9B5E-9C7177C648A2}"/>
              </a:ext>
            </a:extLst>
          </p:cNvPr>
          <p:cNvSpPr txBox="1"/>
          <p:nvPr/>
        </p:nvSpPr>
        <p:spPr>
          <a:xfrm>
            <a:off x="1493342" y="5575293"/>
            <a:ext cx="1646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Neuroscience</a:t>
            </a:r>
          </a:p>
        </p:txBody>
      </p:sp>
      <p:pic>
        <p:nvPicPr>
          <p:cNvPr id="26" name="Picture 25" descr="A picture containing shirt&#10;&#10;Description automatically generated">
            <a:extLst>
              <a:ext uri="{FF2B5EF4-FFF2-40B4-BE49-F238E27FC236}">
                <a16:creationId xmlns:a16="http://schemas.microsoft.com/office/drawing/2014/main" id="{6DCD2795-67D2-46B3-A137-A8FFE741459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64565" y="4856003"/>
            <a:ext cx="1075216" cy="1010579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6E7B4955-9265-48A2-8053-8834B4241488}"/>
              </a:ext>
            </a:extLst>
          </p:cNvPr>
          <p:cNvSpPr txBox="1"/>
          <p:nvPr/>
        </p:nvSpPr>
        <p:spPr>
          <a:xfrm>
            <a:off x="3863089" y="5855078"/>
            <a:ext cx="1646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Growth mindset</a:t>
            </a:r>
          </a:p>
        </p:txBody>
      </p:sp>
      <p:pic>
        <p:nvPicPr>
          <p:cNvPr id="29" name="Picture 28" descr="A picture containing light, lamp&#10;&#10;Description automatically generated">
            <a:extLst>
              <a:ext uri="{FF2B5EF4-FFF2-40B4-BE49-F238E27FC236}">
                <a16:creationId xmlns:a16="http://schemas.microsoft.com/office/drawing/2014/main" id="{30E4E332-4723-4A3B-A2A1-EC12821C12C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01772" y="1996561"/>
            <a:ext cx="685810" cy="1010579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04E6A1E3-9BB4-4300-9027-2D7EE3B72190}"/>
              </a:ext>
            </a:extLst>
          </p:cNvPr>
          <p:cNvSpPr txBox="1"/>
          <p:nvPr/>
        </p:nvSpPr>
        <p:spPr>
          <a:xfrm>
            <a:off x="6199507" y="3047188"/>
            <a:ext cx="1646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Microlearning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A708EED-BBFA-4B6C-893E-0A6AED3307AE}"/>
              </a:ext>
            </a:extLst>
          </p:cNvPr>
          <p:cNvSpPr/>
          <p:nvPr/>
        </p:nvSpPr>
        <p:spPr>
          <a:xfrm>
            <a:off x="3325194" y="2612391"/>
            <a:ext cx="2401028" cy="1667591"/>
          </a:xfrm>
          <a:custGeom>
            <a:avLst/>
            <a:gdLst>
              <a:gd name="connsiteX0" fmla="*/ 0 w 2016252"/>
              <a:gd name="connsiteY0" fmla="*/ 1008126 h 2016252"/>
              <a:gd name="connsiteX1" fmla="*/ 1008126 w 2016252"/>
              <a:gd name="connsiteY1" fmla="*/ 0 h 2016252"/>
              <a:gd name="connsiteX2" fmla="*/ 2016252 w 2016252"/>
              <a:gd name="connsiteY2" fmla="*/ 1008126 h 2016252"/>
              <a:gd name="connsiteX3" fmla="*/ 1008126 w 2016252"/>
              <a:gd name="connsiteY3" fmla="*/ 2016252 h 2016252"/>
              <a:gd name="connsiteX4" fmla="*/ 0 w 2016252"/>
              <a:gd name="connsiteY4" fmla="*/ 1008126 h 2016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16252" h="2016252">
                <a:moveTo>
                  <a:pt x="0" y="1008126"/>
                </a:moveTo>
                <a:cubicBezTo>
                  <a:pt x="0" y="451353"/>
                  <a:pt x="451353" y="0"/>
                  <a:pt x="1008126" y="0"/>
                </a:cubicBezTo>
                <a:cubicBezTo>
                  <a:pt x="1564899" y="0"/>
                  <a:pt x="2016252" y="451353"/>
                  <a:pt x="2016252" y="1008126"/>
                </a:cubicBezTo>
                <a:cubicBezTo>
                  <a:pt x="2016252" y="1564899"/>
                  <a:pt x="1564899" y="2016252"/>
                  <a:pt x="1008126" y="2016252"/>
                </a:cubicBezTo>
                <a:cubicBezTo>
                  <a:pt x="451353" y="2016252"/>
                  <a:pt x="0" y="1564899"/>
                  <a:pt x="0" y="100812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12418" tIns="312418" rIns="312418" bIns="312418" numCol="1" spcCol="1270" anchor="ctr" anchorCtr="0">
            <a:noAutofit/>
          </a:bodyPr>
          <a:lstStyle/>
          <a:p>
            <a:pPr marL="0" lvl="0" indent="0" algn="ctr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800" b="1" kern="1200" dirty="0"/>
              <a:t>Coaching</a:t>
            </a:r>
          </a:p>
        </p:txBody>
      </p:sp>
      <p:pic>
        <p:nvPicPr>
          <p:cNvPr id="36" name="Picture 35" descr="A picture containing light, drawing&#10;&#10;Description automatically generated">
            <a:extLst>
              <a:ext uri="{FF2B5EF4-FFF2-40B4-BE49-F238E27FC236}">
                <a16:creationId xmlns:a16="http://schemas.microsoft.com/office/drawing/2014/main" id="{2D0CBCAC-3BD1-45D1-B54B-7E821A79FCF8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11137" y="4334231"/>
            <a:ext cx="1075216" cy="1169060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AEDE545C-8704-4BFF-A37A-48CC3A40C8BF}"/>
              </a:ext>
            </a:extLst>
          </p:cNvPr>
          <p:cNvSpPr txBox="1"/>
          <p:nvPr/>
        </p:nvSpPr>
        <p:spPr>
          <a:xfrm>
            <a:off x="6312720" y="5503291"/>
            <a:ext cx="1646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Constructivism </a:t>
            </a:r>
          </a:p>
        </p:txBody>
      </p:sp>
    </p:spTree>
    <p:extLst>
      <p:ext uri="{BB962C8B-B14F-4D97-AF65-F5344CB8AC3E}">
        <p14:creationId xmlns:p14="http://schemas.microsoft.com/office/powerpoint/2010/main" val="12378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ophie Oberstein\AppData\Local\Microsoft\Windows\Temporary Internet Files\Content.IE5\4GHPORG8\MP900401258[1]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0"/>
            <a:ext cx="89778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8" name="Title 1"/>
          <p:cNvSpPr txBox="1">
            <a:spLocks/>
          </p:cNvSpPr>
          <p:nvPr/>
        </p:nvSpPr>
        <p:spPr bwMode="auto">
          <a:xfrm>
            <a:off x="258193" y="110359"/>
            <a:ext cx="82296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  <a:ea typeface="ＭＳ Ｐゴシック"/>
                <a:cs typeface="Arial" pitchFamily="34" charset="0"/>
              </a:rPr>
              <a:t>COACHING DEMO 1:</a:t>
            </a:r>
          </a:p>
          <a:p>
            <a:r>
              <a:rPr lang="en-US" sz="32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  <a:ea typeface="ＭＳ Ｐゴシック"/>
                <a:cs typeface="Arial" pitchFamily="34" charset="0"/>
              </a:rPr>
              <a:t>PEAK EXPERIENCE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6163" y="1030343"/>
            <a:ext cx="881167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Talk about a time when you were happy to get up in the morning – when things were going well for you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Can be work related or non-work related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latin typeface="+mn-lt"/>
                <a:cs typeface="Arial" pitchFamily="34" charset="0"/>
              </a:rPr>
              <a:t>Can be recent or in the past</a:t>
            </a:r>
          </a:p>
        </p:txBody>
      </p:sp>
    </p:spTree>
    <p:extLst>
      <p:ext uri="{BB962C8B-B14F-4D97-AF65-F5344CB8AC3E}">
        <p14:creationId xmlns:p14="http://schemas.microsoft.com/office/powerpoint/2010/main" val="1492956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138" y="188835"/>
            <a:ext cx="8433978" cy="1371600"/>
          </a:xfrm>
        </p:spPr>
        <p:txBody>
          <a:bodyPr/>
          <a:lstStyle/>
          <a:p>
            <a:r>
              <a:rPr lang="en-US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Ask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4138" y="1276461"/>
            <a:ext cx="8024648" cy="5952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auto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>
                  <a:lumMod val="65000"/>
                </a:schemeClr>
              </a:buClr>
              <a:buFont typeface="Symbol"/>
              <a:buChar char=""/>
              <a:defRPr/>
            </a:pPr>
            <a:r>
              <a:rPr lang="en-US" sz="3200" dirty="0">
                <a:latin typeface="+mn-lt"/>
                <a:ea typeface="Times New Roman"/>
                <a:cs typeface="Times New Roman"/>
              </a:rPr>
              <a:t>What’s most important?</a:t>
            </a:r>
          </a:p>
          <a:p>
            <a:pPr marL="342900" lvl="0" indent="-342900" fontAlgn="auto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>
                  <a:lumMod val="65000"/>
                </a:schemeClr>
              </a:buClr>
              <a:buFont typeface="Symbol"/>
              <a:buChar char=""/>
              <a:defRPr/>
            </a:pPr>
            <a:r>
              <a:rPr lang="en-US" sz="3200" dirty="0">
                <a:latin typeface="+mn-lt"/>
                <a:ea typeface="Times New Roman"/>
                <a:cs typeface="Times New Roman"/>
              </a:rPr>
              <a:t>What brings you joy?</a:t>
            </a:r>
          </a:p>
          <a:p>
            <a:pPr marL="342900" lvl="0" indent="-342900" fontAlgn="auto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>
                  <a:lumMod val="65000"/>
                </a:schemeClr>
              </a:buClr>
              <a:buFont typeface="Symbol"/>
              <a:buChar char=""/>
              <a:defRPr/>
            </a:pPr>
            <a:r>
              <a:rPr lang="en-US" sz="3200" dirty="0">
                <a:latin typeface="+mn-lt"/>
                <a:ea typeface="Times New Roman"/>
                <a:cs typeface="Times New Roman"/>
              </a:rPr>
              <a:t>What was your greatest accomplishment of recent years? </a:t>
            </a:r>
          </a:p>
          <a:p>
            <a:pPr marL="342900" lvl="0" indent="-342900" fontAlgn="auto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>
                  <a:lumMod val="65000"/>
                </a:schemeClr>
              </a:buClr>
              <a:buFont typeface="Symbol"/>
              <a:buChar char=""/>
              <a:defRPr/>
            </a:pPr>
            <a:r>
              <a:rPr lang="en-US" sz="3200" dirty="0">
                <a:latin typeface="+mn-lt"/>
                <a:ea typeface="Times New Roman"/>
                <a:cs typeface="Times New Roman"/>
              </a:rPr>
              <a:t>Whose opinion matters?</a:t>
            </a:r>
          </a:p>
          <a:p>
            <a:pPr marL="342900" lvl="0" indent="-342900" fontAlgn="auto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>
                  <a:lumMod val="65000"/>
                </a:schemeClr>
              </a:buClr>
              <a:buFont typeface="Symbol"/>
              <a:buChar char=""/>
              <a:defRPr/>
            </a:pPr>
            <a:r>
              <a:rPr lang="en-US" sz="3200" dirty="0">
                <a:latin typeface="+mn-lt"/>
                <a:ea typeface="Times New Roman"/>
                <a:cs typeface="Times New Roman"/>
              </a:rPr>
              <a:t>What legacy do you want to leave?</a:t>
            </a:r>
          </a:p>
          <a:p>
            <a:pPr marL="342900" lvl="0" indent="-342900" fontAlgn="auto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>
                  <a:lumMod val="65000"/>
                </a:schemeClr>
              </a:buClr>
              <a:buFont typeface="Symbol"/>
              <a:buChar char=""/>
              <a:defRPr/>
            </a:pPr>
            <a:r>
              <a:rPr lang="en-US" sz="3200" dirty="0">
                <a:latin typeface="+mn-lt"/>
                <a:ea typeface="Times New Roman"/>
                <a:cs typeface="Times New Roman"/>
              </a:rPr>
              <a:t>What’s your why? / Why are you doing this work? </a:t>
            </a:r>
          </a:p>
          <a:p>
            <a:pPr marL="342900" lvl="0" indent="-342900" fontAlgn="auto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tx1">
                  <a:lumMod val="65000"/>
                </a:schemeClr>
              </a:buClr>
              <a:buFont typeface="Symbol"/>
              <a:buChar char=""/>
              <a:defRPr/>
            </a:pPr>
            <a:endParaRPr lang="en-US" sz="3200" dirty="0">
              <a:latin typeface="Arial"/>
              <a:ea typeface="Times New Roman"/>
              <a:cs typeface="Times New Roman"/>
            </a:endParaRPr>
          </a:p>
          <a:p>
            <a:pPr marL="342900" lvl="0" indent="-342900" fontAlgn="auto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tx1">
                  <a:lumMod val="65000"/>
                </a:schemeClr>
              </a:buClr>
              <a:buFont typeface="Symbol"/>
              <a:buChar char=""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6394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138" y="188835"/>
            <a:ext cx="8433978" cy="1371600"/>
          </a:xfrm>
        </p:spPr>
        <p:txBody>
          <a:bodyPr/>
          <a:lstStyle/>
          <a:p>
            <a:r>
              <a:rPr lang="en-US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Coaching principles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D31CF23-3C3C-4EC2-A6A9-4588005380A1}"/>
              </a:ext>
            </a:extLst>
          </p:cNvPr>
          <p:cNvGrpSpPr/>
          <p:nvPr/>
        </p:nvGrpSpPr>
        <p:grpSpPr>
          <a:xfrm>
            <a:off x="964936" y="1341657"/>
            <a:ext cx="4493989" cy="4590763"/>
            <a:chOff x="2062216" y="1275156"/>
            <a:chExt cx="4493989" cy="459076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752909E-6433-4FD7-B6A2-66AF742D4A4A}"/>
                </a:ext>
              </a:extLst>
            </p:cNvPr>
            <p:cNvGrpSpPr/>
            <p:nvPr/>
          </p:nvGrpSpPr>
          <p:grpSpPr>
            <a:xfrm>
              <a:off x="2516096" y="4179994"/>
              <a:ext cx="1828800" cy="1685925"/>
              <a:chOff x="1485900" y="5172075"/>
              <a:chExt cx="1828800" cy="1685925"/>
            </a:xfrm>
          </p:grpSpPr>
          <p:sp>
            <p:nvSpPr>
              <p:cNvPr id="19" name="Teardrop 12">
                <a:extLst>
                  <a:ext uri="{FF2B5EF4-FFF2-40B4-BE49-F238E27FC236}">
                    <a16:creationId xmlns:a16="http://schemas.microsoft.com/office/drawing/2014/main" id="{79FDF38C-4B57-46F3-8EFD-2BE8453F39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5900" y="5172075"/>
                <a:ext cx="1636713" cy="1685925"/>
              </a:xfrm>
              <a:custGeom>
                <a:avLst/>
                <a:gdLst>
                  <a:gd name="T0" fmla="*/ 0 w 1636713"/>
                  <a:gd name="T1" fmla="*/ 843756 h 1687512"/>
                  <a:gd name="T2" fmla="*/ 818357 w 1636713"/>
                  <a:gd name="T3" fmla="*/ 0 h 1687512"/>
                  <a:gd name="T4" fmla="*/ 1636713 w 1636713"/>
                  <a:gd name="T5" fmla="*/ 0 h 1687512"/>
                  <a:gd name="T6" fmla="*/ 1636713 w 1636713"/>
                  <a:gd name="T7" fmla="*/ 843756 h 1687512"/>
                  <a:gd name="T8" fmla="*/ 818356 w 1636713"/>
                  <a:gd name="T9" fmla="*/ 1687512 h 1687512"/>
                  <a:gd name="T10" fmla="*/ -1 w 1636713"/>
                  <a:gd name="T11" fmla="*/ 843756 h 1687512"/>
                  <a:gd name="T12" fmla="*/ 0 w 1636713"/>
                  <a:gd name="T13" fmla="*/ 843756 h 16875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636713" h="1687512">
                    <a:moveTo>
                      <a:pt x="0" y="843756"/>
                    </a:moveTo>
                    <a:cubicBezTo>
                      <a:pt x="0" y="377762"/>
                      <a:pt x="366391" y="0"/>
                      <a:pt x="818357" y="0"/>
                    </a:cubicBezTo>
                    <a:lnTo>
                      <a:pt x="1636713" y="0"/>
                    </a:lnTo>
                    <a:lnTo>
                      <a:pt x="1636713" y="843756"/>
                    </a:lnTo>
                    <a:cubicBezTo>
                      <a:pt x="1636713" y="1309750"/>
                      <a:pt x="1270322" y="1687512"/>
                      <a:pt x="818356" y="1687512"/>
                    </a:cubicBezTo>
                    <a:cubicBezTo>
                      <a:pt x="366390" y="1687512"/>
                      <a:pt x="-1" y="1309750"/>
                      <a:pt x="-1" y="843756"/>
                    </a:cubicBezTo>
                    <a:lnTo>
                      <a:pt x="0" y="843756"/>
                    </a:lnTo>
                    <a:close/>
                  </a:path>
                </a:pathLst>
              </a:custGeom>
              <a:solidFill>
                <a:schemeClr val="tx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 cmpd="sng" algn="ctr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Text Box 7">
                <a:extLst>
                  <a:ext uri="{FF2B5EF4-FFF2-40B4-BE49-F238E27FC236}">
                    <a16:creationId xmlns:a16="http://schemas.microsoft.com/office/drawing/2014/main" id="{B7205E65-BD8A-4229-8321-129DF4B0EB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38300" y="5502274"/>
                <a:ext cx="1676400" cy="1077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</a:rPr>
                  <a:t>People grow within an accountable relationship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39A114A-B02F-4AC2-B987-72D3BF992F99}"/>
                </a:ext>
              </a:extLst>
            </p:cNvPr>
            <p:cNvGrpSpPr/>
            <p:nvPr/>
          </p:nvGrpSpPr>
          <p:grpSpPr>
            <a:xfrm>
              <a:off x="4463345" y="4229206"/>
              <a:ext cx="1687513" cy="1636713"/>
              <a:chOff x="3610960" y="5237163"/>
              <a:chExt cx="1687513" cy="1636713"/>
            </a:xfrm>
          </p:grpSpPr>
          <p:sp>
            <p:nvSpPr>
              <p:cNvPr id="17" name="Teardrop 15">
                <a:extLst>
                  <a:ext uri="{FF2B5EF4-FFF2-40B4-BE49-F238E27FC236}">
                    <a16:creationId xmlns:a16="http://schemas.microsoft.com/office/drawing/2014/main" id="{2064D650-FDD5-4EE0-8B32-CAF10625A2A3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>
                <a:off x="3636360" y="5211763"/>
                <a:ext cx="1636713" cy="1687513"/>
              </a:xfrm>
              <a:custGeom>
                <a:avLst/>
                <a:gdLst>
                  <a:gd name="T0" fmla="*/ 0 w 1636712"/>
                  <a:gd name="T1" fmla="*/ 843756 h 1687512"/>
                  <a:gd name="T2" fmla="*/ 818356 w 1636712"/>
                  <a:gd name="T3" fmla="*/ 0 h 1687512"/>
                  <a:gd name="T4" fmla="*/ 1636712 w 1636712"/>
                  <a:gd name="T5" fmla="*/ 0 h 1687512"/>
                  <a:gd name="T6" fmla="*/ 1636712 w 1636712"/>
                  <a:gd name="T7" fmla="*/ 843756 h 1687512"/>
                  <a:gd name="T8" fmla="*/ 818356 w 1636712"/>
                  <a:gd name="T9" fmla="*/ 1687512 h 1687512"/>
                  <a:gd name="T10" fmla="*/ 0 w 1636712"/>
                  <a:gd name="T11" fmla="*/ 843756 h 16875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36712" h="1687512">
                    <a:moveTo>
                      <a:pt x="0" y="843756"/>
                    </a:moveTo>
                    <a:cubicBezTo>
                      <a:pt x="0" y="377762"/>
                      <a:pt x="366390" y="0"/>
                      <a:pt x="818356" y="0"/>
                    </a:cubicBezTo>
                    <a:lnTo>
                      <a:pt x="1636712" y="0"/>
                    </a:lnTo>
                    <a:lnTo>
                      <a:pt x="1636712" y="843756"/>
                    </a:lnTo>
                    <a:cubicBezTo>
                      <a:pt x="1636712" y="1309750"/>
                      <a:pt x="1270322" y="1687512"/>
                      <a:pt x="818356" y="1687512"/>
                    </a:cubicBezTo>
                    <a:cubicBezTo>
                      <a:pt x="366390" y="1687512"/>
                      <a:pt x="0" y="1309750"/>
                      <a:pt x="0" y="84375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 cmpd="sng" algn="ctr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TextBox 18">
                <a:extLst>
                  <a:ext uri="{FF2B5EF4-FFF2-40B4-BE49-F238E27FC236}">
                    <a16:creationId xmlns:a16="http://schemas.microsoft.com/office/drawing/2014/main" id="{0F047B08-7385-4F2C-99B6-BFBB7C98E7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7016" y="5553967"/>
                <a:ext cx="1295400" cy="10772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</a:rPr>
                  <a:t>People grow within a defined relationship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8" name="Group 6">
              <a:extLst>
                <a:ext uri="{FF2B5EF4-FFF2-40B4-BE49-F238E27FC236}">
                  <a16:creationId xmlns:a16="http://schemas.microsoft.com/office/drawing/2014/main" id="{46F176B9-2CB4-44D9-99ED-63EDFD2E59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19492" y="2390101"/>
              <a:ext cx="1636713" cy="1687513"/>
              <a:chOff x="2370" y="1450"/>
              <a:chExt cx="2578" cy="2657"/>
            </a:xfrm>
          </p:grpSpPr>
          <p:sp>
            <p:nvSpPr>
              <p:cNvPr id="15" name="Teardrop 13">
                <a:extLst>
                  <a:ext uri="{FF2B5EF4-FFF2-40B4-BE49-F238E27FC236}">
                    <a16:creationId xmlns:a16="http://schemas.microsoft.com/office/drawing/2014/main" id="{FC8D9C65-4156-47A0-A01B-D94726B1AAFD}"/>
                  </a:ext>
                </a:extLst>
              </p:cNvPr>
              <p:cNvSpPr>
                <a:spLocks/>
              </p:cNvSpPr>
              <p:nvPr/>
            </p:nvSpPr>
            <p:spPr bwMode="auto">
              <a:xfrm rot="-10228669">
                <a:off x="2370" y="1450"/>
                <a:ext cx="2578" cy="2657"/>
              </a:xfrm>
              <a:custGeom>
                <a:avLst/>
                <a:gdLst>
                  <a:gd name="T0" fmla="*/ 0 w 1636713"/>
                  <a:gd name="T1" fmla="*/ 843756 h 1687512"/>
                  <a:gd name="T2" fmla="*/ 818357 w 1636713"/>
                  <a:gd name="T3" fmla="*/ 0 h 1687512"/>
                  <a:gd name="T4" fmla="*/ 1636713 w 1636713"/>
                  <a:gd name="T5" fmla="*/ 0 h 1687512"/>
                  <a:gd name="T6" fmla="*/ 1636713 w 1636713"/>
                  <a:gd name="T7" fmla="*/ 843756 h 1687512"/>
                  <a:gd name="T8" fmla="*/ 818356 w 1636713"/>
                  <a:gd name="T9" fmla="*/ 1687512 h 1687512"/>
                  <a:gd name="T10" fmla="*/ -1 w 1636713"/>
                  <a:gd name="T11" fmla="*/ 843756 h 1687512"/>
                  <a:gd name="T12" fmla="*/ 0 w 1636713"/>
                  <a:gd name="T13" fmla="*/ 843756 h 16875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636713" h="1687512">
                    <a:moveTo>
                      <a:pt x="0" y="843756"/>
                    </a:moveTo>
                    <a:cubicBezTo>
                      <a:pt x="0" y="377762"/>
                      <a:pt x="366391" y="0"/>
                      <a:pt x="818357" y="0"/>
                    </a:cubicBezTo>
                    <a:lnTo>
                      <a:pt x="1636713" y="0"/>
                    </a:lnTo>
                    <a:lnTo>
                      <a:pt x="1636713" y="843756"/>
                    </a:lnTo>
                    <a:cubicBezTo>
                      <a:pt x="1636713" y="1309750"/>
                      <a:pt x="1270322" y="1687512"/>
                      <a:pt x="818356" y="1687512"/>
                    </a:cubicBezTo>
                    <a:cubicBezTo>
                      <a:pt x="366390" y="1687512"/>
                      <a:pt x="-1" y="1309750"/>
                      <a:pt x="-1" y="843756"/>
                    </a:cubicBezTo>
                    <a:lnTo>
                      <a:pt x="0" y="843756"/>
                    </a:lnTo>
                    <a:close/>
                  </a:path>
                </a:pathLst>
              </a:custGeom>
              <a:solidFill>
                <a:schemeClr val="tx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 cmpd="sng" algn="ctr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TextBox 17">
                <a:extLst>
                  <a:ext uri="{FF2B5EF4-FFF2-40B4-BE49-F238E27FC236}">
                    <a16:creationId xmlns:a16="http://schemas.microsoft.com/office/drawing/2014/main" id="{2452155C-2598-43C8-9771-83292EB0525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48" y="2142"/>
                <a:ext cx="2160" cy="1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</a:rPr>
                  <a:t>People need to be helped to notice </a:t>
                </a: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9" name="Group 9">
              <a:extLst>
                <a:ext uri="{FF2B5EF4-FFF2-40B4-BE49-F238E27FC236}">
                  <a16:creationId xmlns:a16="http://schemas.microsoft.com/office/drawing/2014/main" id="{DE8EDC46-BD0D-4070-9070-666FFDE47B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54764" y="1275156"/>
              <a:ext cx="1687513" cy="1636712"/>
              <a:chOff x="2400" y="8402"/>
              <a:chExt cx="2657" cy="2577"/>
            </a:xfrm>
          </p:grpSpPr>
          <p:sp>
            <p:nvSpPr>
              <p:cNvPr id="13" name="Teardrop 14">
                <a:extLst>
                  <a:ext uri="{FF2B5EF4-FFF2-40B4-BE49-F238E27FC236}">
                    <a16:creationId xmlns:a16="http://schemas.microsoft.com/office/drawing/2014/main" id="{9F41FD1A-80FF-48A2-828E-7B008D8DD473}"/>
                  </a:ext>
                </a:extLst>
              </p:cNvPr>
              <p:cNvSpPr>
                <a:spLocks/>
              </p:cNvSpPr>
              <p:nvPr/>
            </p:nvSpPr>
            <p:spPr bwMode="auto">
              <a:xfrm rot="7991618">
                <a:off x="2440" y="8362"/>
                <a:ext cx="2577" cy="2657"/>
              </a:xfrm>
              <a:custGeom>
                <a:avLst/>
                <a:gdLst>
                  <a:gd name="T0" fmla="*/ 0 w 1636712"/>
                  <a:gd name="T1" fmla="*/ 843756 h 1687512"/>
                  <a:gd name="T2" fmla="*/ 818356 w 1636712"/>
                  <a:gd name="T3" fmla="*/ 0 h 1687512"/>
                  <a:gd name="T4" fmla="*/ 1636712 w 1636712"/>
                  <a:gd name="T5" fmla="*/ 0 h 1687512"/>
                  <a:gd name="T6" fmla="*/ 1636712 w 1636712"/>
                  <a:gd name="T7" fmla="*/ 843756 h 1687512"/>
                  <a:gd name="T8" fmla="*/ 818356 w 1636712"/>
                  <a:gd name="T9" fmla="*/ 1687512 h 1687512"/>
                  <a:gd name="T10" fmla="*/ 0 w 1636712"/>
                  <a:gd name="T11" fmla="*/ 843756 h 16875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636712" h="1687512">
                    <a:moveTo>
                      <a:pt x="0" y="843756"/>
                    </a:moveTo>
                    <a:cubicBezTo>
                      <a:pt x="0" y="377762"/>
                      <a:pt x="366390" y="0"/>
                      <a:pt x="818356" y="0"/>
                    </a:cubicBezTo>
                    <a:lnTo>
                      <a:pt x="1636712" y="0"/>
                    </a:lnTo>
                    <a:lnTo>
                      <a:pt x="1636712" y="843756"/>
                    </a:lnTo>
                    <a:cubicBezTo>
                      <a:pt x="1636712" y="1309750"/>
                      <a:pt x="1270322" y="1687512"/>
                      <a:pt x="818356" y="1687512"/>
                    </a:cubicBezTo>
                    <a:cubicBezTo>
                      <a:pt x="366390" y="1687512"/>
                      <a:pt x="0" y="1309750"/>
                      <a:pt x="0" y="843756"/>
                    </a:cubicBezTo>
                    <a:close/>
                  </a:path>
                </a:pathLst>
              </a:custGeom>
              <a:solidFill>
                <a:schemeClr val="tx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 cmpd="sng" algn="ctr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highlight>
                    <a:srgbClr val="C0C0C0"/>
                  </a:highlight>
                </a:endParaRPr>
              </a:p>
            </p:txBody>
          </p:sp>
          <p:sp>
            <p:nvSpPr>
              <p:cNvPr id="14" name="TextBox 16">
                <a:extLst>
                  <a:ext uri="{FF2B5EF4-FFF2-40B4-BE49-F238E27FC236}">
                    <a16:creationId xmlns:a16="http://schemas.microsoft.com/office/drawing/2014/main" id="{5D8012EE-027A-4B25-B5D3-6E332B1688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2" y="8790"/>
                <a:ext cx="1980" cy="16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</a:rPr>
                  <a:t>People act on what’s important to them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0" name="Group 12">
              <a:extLst>
                <a:ext uri="{FF2B5EF4-FFF2-40B4-BE49-F238E27FC236}">
                  <a16:creationId xmlns:a16="http://schemas.microsoft.com/office/drawing/2014/main" id="{2DE13B40-D2E9-43A7-9DB1-54F479D1CC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2216" y="2358590"/>
              <a:ext cx="1765300" cy="1638300"/>
              <a:chOff x="2064" y="2621"/>
              <a:chExt cx="2780" cy="2578"/>
            </a:xfrm>
          </p:grpSpPr>
          <p:sp>
            <p:nvSpPr>
              <p:cNvPr id="11" name="Teardrop 7">
                <a:extLst>
                  <a:ext uri="{FF2B5EF4-FFF2-40B4-BE49-F238E27FC236}">
                    <a16:creationId xmlns:a16="http://schemas.microsoft.com/office/drawing/2014/main" id="{B8CA1F5E-F811-4161-B64E-B78DC6086F39}"/>
                  </a:ext>
                </a:extLst>
              </p:cNvPr>
              <p:cNvSpPr>
                <a:spLocks/>
              </p:cNvSpPr>
              <p:nvPr/>
            </p:nvSpPr>
            <p:spPr bwMode="auto">
              <a:xfrm rot="5052075">
                <a:off x="2104" y="2581"/>
                <a:ext cx="2578" cy="2657"/>
              </a:xfrm>
              <a:custGeom>
                <a:avLst/>
                <a:gdLst>
                  <a:gd name="T0" fmla="*/ 0 w 1636713"/>
                  <a:gd name="T1" fmla="*/ 843756 h 1687512"/>
                  <a:gd name="T2" fmla="*/ 818357 w 1636713"/>
                  <a:gd name="T3" fmla="*/ 0 h 1687512"/>
                  <a:gd name="T4" fmla="*/ 1636713 w 1636713"/>
                  <a:gd name="T5" fmla="*/ 0 h 1687512"/>
                  <a:gd name="T6" fmla="*/ 1636713 w 1636713"/>
                  <a:gd name="T7" fmla="*/ 843756 h 1687512"/>
                  <a:gd name="T8" fmla="*/ 818356 w 1636713"/>
                  <a:gd name="T9" fmla="*/ 1687512 h 1687512"/>
                  <a:gd name="T10" fmla="*/ -1 w 1636713"/>
                  <a:gd name="T11" fmla="*/ 843756 h 1687512"/>
                  <a:gd name="T12" fmla="*/ 0 w 1636713"/>
                  <a:gd name="T13" fmla="*/ 843756 h 16875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636713" h="1687512">
                    <a:moveTo>
                      <a:pt x="0" y="843756"/>
                    </a:moveTo>
                    <a:cubicBezTo>
                      <a:pt x="0" y="377762"/>
                      <a:pt x="366391" y="0"/>
                      <a:pt x="818357" y="0"/>
                    </a:cubicBezTo>
                    <a:lnTo>
                      <a:pt x="1636713" y="0"/>
                    </a:lnTo>
                    <a:lnTo>
                      <a:pt x="1636713" y="843756"/>
                    </a:lnTo>
                    <a:cubicBezTo>
                      <a:pt x="1636713" y="1309750"/>
                      <a:pt x="1270322" y="1687512"/>
                      <a:pt x="818356" y="1687512"/>
                    </a:cubicBezTo>
                    <a:cubicBezTo>
                      <a:pt x="366390" y="1687512"/>
                      <a:pt x="-1" y="1309750"/>
                      <a:pt x="-1" y="843756"/>
                    </a:cubicBezTo>
                    <a:lnTo>
                      <a:pt x="0" y="843756"/>
                    </a:lnTo>
                    <a:close/>
                  </a:path>
                </a:pathLst>
              </a:custGeom>
              <a:solidFill>
                <a:schemeClr val="tx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5400" cap="flat" cmpd="sng" algn="ctr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TextBox 9">
                <a:extLst>
                  <a:ext uri="{FF2B5EF4-FFF2-40B4-BE49-F238E27FC236}">
                    <a16:creationId xmlns:a16="http://schemas.microsoft.com/office/drawing/2014/main" id="{03EEAC29-CB3D-42C4-9CDC-39C6E9B3AB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24" y="3222"/>
                <a:ext cx="2520" cy="1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ts val="50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i="0" u="none" strike="noStrike" cap="none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</a:rPr>
                  <a:t> People have their own best answers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93843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TextBox 1"/>
          <p:cNvSpPr txBox="1">
            <a:spLocks noChangeArrowheads="1"/>
          </p:cNvSpPr>
          <p:nvPr/>
        </p:nvSpPr>
        <p:spPr bwMode="auto">
          <a:xfrm>
            <a:off x="457200" y="1591574"/>
            <a:ext cx="8229600" cy="344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  <a:cs typeface="Arial" pitchFamily="34" charset="0"/>
              </a:rPr>
              <a:t>Clearly define roles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  <a:cs typeface="Arial" pitchFamily="34" charset="0"/>
              </a:rPr>
              <a:t>Establish agreements / requests / ground rules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  <a:cs typeface="Arial" pitchFamily="34" charset="0"/>
              </a:rPr>
              <a:t>Agree on logistics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  <a:buClr>
                <a:schemeClr val="accent5">
                  <a:lumMod val="60000"/>
                  <a:lumOff val="40000"/>
                </a:schemeClr>
              </a:buClr>
              <a:buFont typeface="Arial" pitchFamily="34" charset="0"/>
              <a:buChar char="•"/>
            </a:pPr>
            <a:r>
              <a:rPr lang="en-US" sz="3200" dirty="0">
                <a:latin typeface="+mn-lt"/>
                <a:cs typeface="Arial" pitchFamily="34" charset="0"/>
              </a:rPr>
              <a:t>Check how the person is feeling about being coached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6841" y="168061"/>
            <a:ext cx="8229600" cy="63675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cap="none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Defining the relationship</a:t>
            </a:r>
            <a:endParaRPr lang="en-US" sz="3200" dirty="0">
              <a:solidFill>
                <a:schemeClr val="accent5">
                  <a:lumMod val="60000"/>
                  <a:lumOff val="40000"/>
                </a:schemeClr>
              </a:solidFill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676461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ER_VERSION" val="6"/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1673</TotalTime>
  <Words>806</Words>
  <Application>Microsoft Office PowerPoint</Application>
  <PresentationFormat>On-screen Show (4:3)</PresentationFormat>
  <Paragraphs>139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Arial Black</vt:lpstr>
      <vt:lpstr>Calibri</vt:lpstr>
      <vt:lpstr>Century Gothic</vt:lpstr>
      <vt:lpstr>Georgia</vt:lpstr>
      <vt:lpstr>Symbol</vt:lpstr>
      <vt:lpstr>Wingdings 3</vt:lpstr>
      <vt:lpstr>1_Essential</vt:lpstr>
      <vt:lpstr>Ion</vt:lpstr>
      <vt:lpstr>Coaching for Behavior Change</vt:lpstr>
      <vt:lpstr>Coaching for Behavior Change</vt:lpstr>
      <vt:lpstr>What is Coaching?</vt:lpstr>
      <vt:lpstr>Coaching benefits (to the coach) </vt:lpstr>
      <vt:lpstr>What makes coaching an effective development tool? </vt:lpstr>
      <vt:lpstr>PowerPoint Presentation</vt:lpstr>
      <vt:lpstr>Ask</vt:lpstr>
      <vt:lpstr>Coaching principles</vt:lpstr>
      <vt:lpstr>PowerPoint Presentation</vt:lpstr>
      <vt:lpstr>Speed coaching</vt:lpstr>
      <vt:lpstr>Accountability </vt:lpstr>
      <vt:lpstr>Question generator</vt:lpstr>
      <vt:lpstr>Watch out for… </vt:lpstr>
      <vt:lpstr>PowerPoint Presentation</vt:lpstr>
      <vt:lpstr>PowerPoint Presentation</vt:lpstr>
      <vt:lpstr>I never cease to be amazed at the power of the coaching process to draw out the skills or talent that was previously hidden within an individual, and which invariably finds a way to solve a problem previously thought unsolvable.</vt:lpstr>
    </vt:vector>
  </TitlesOfParts>
  <Company>Weight Watchers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Participant pre-work</dc:title>
  <dc:creator>Larry Mancini</dc:creator>
  <cp:lastModifiedBy>Regina Harris</cp:lastModifiedBy>
  <cp:revision>147</cp:revision>
  <cp:lastPrinted>2013-11-04T19:25:35Z</cp:lastPrinted>
  <dcterms:created xsi:type="dcterms:W3CDTF">2013-04-02T17:07:14Z</dcterms:created>
  <dcterms:modified xsi:type="dcterms:W3CDTF">2020-04-29T14:36:52Z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Coaching for HR</vt:lpwstr>
  </property>
  <property fmtid="{D5CDD505-2E9C-101B-9397-08002B2CF9AE}" pid="4" name="ArticulateGUID">
    <vt:lpwstr>DF744D3C-CD09-4748-856E-707036697638</vt:lpwstr>
  </property>
  <property fmtid="{D5CDD505-2E9C-101B-9397-08002B2CF9AE}" pid="5" name="ArticulateProjectFull">
    <vt:lpwstr>C:\Users\so44\Documents\Coaching\Coaching workshops\Coaching for Behavior Change_ 3 hours.ppta</vt:lpwstr>
  </property>
</Properties>
</file>