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7"/>
  </p:notesMasterIdLst>
  <p:sldIdLst>
    <p:sldId id="256" r:id="rId2"/>
    <p:sldId id="257" r:id="rId3"/>
    <p:sldId id="258" r:id="rId4"/>
    <p:sldId id="275" r:id="rId5"/>
    <p:sldId id="396" r:id="rId6"/>
    <p:sldId id="616" r:id="rId7"/>
    <p:sldId id="269" r:id="rId8"/>
    <p:sldId id="388" r:id="rId9"/>
    <p:sldId id="309" r:id="rId10"/>
    <p:sldId id="390" r:id="rId11"/>
    <p:sldId id="620" r:id="rId12"/>
    <p:sldId id="391" r:id="rId13"/>
    <p:sldId id="294" r:id="rId14"/>
    <p:sldId id="619" r:id="rId15"/>
    <p:sldId id="626" r:id="rId16"/>
    <p:sldId id="634" r:id="rId17"/>
    <p:sldId id="308" r:id="rId18"/>
    <p:sldId id="392" r:id="rId19"/>
    <p:sldId id="618" r:id="rId20"/>
    <p:sldId id="393" r:id="rId21"/>
    <p:sldId id="394" r:id="rId22"/>
    <p:sldId id="395" r:id="rId23"/>
    <p:sldId id="617" r:id="rId24"/>
    <p:sldId id="293" r:id="rId25"/>
    <p:sldId id="632" r:id="rId26"/>
    <p:sldId id="295" r:id="rId27"/>
    <p:sldId id="621" r:id="rId28"/>
    <p:sldId id="622" r:id="rId29"/>
    <p:sldId id="627" r:id="rId30"/>
    <p:sldId id="629" r:id="rId31"/>
    <p:sldId id="631" r:id="rId32"/>
    <p:sldId id="625" r:id="rId33"/>
    <p:sldId id="628" r:id="rId34"/>
    <p:sldId id="307" r:id="rId35"/>
    <p:sldId id="267" r:id="rId36"/>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Kaiden" initials="SK" lastIdx="7" clrIdx="0">
    <p:extLst>
      <p:ext uri="{19B8F6BF-5375-455C-9EA6-DF929625EA0E}">
        <p15:presenceInfo xmlns:p15="http://schemas.microsoft.com/office/powerpoint/2012/main" userId="S::skaiden@td.org::8d72986c-2872-4929-a2f8-13db5cf890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6"/>
    <a:srgbClr val="EB6625"/>
    <a:srgbClr val="87BF42"/>
    <a:srgbClr val="5A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95" autoAdjust="0"/>
    <p:restoredTop sz="94660"/>
  </p:normalViewPr>
  <p:slideViewPr>
    <p:cSldViewPr snapToGrid="0">
      <p:cViewPr varScale="1">
        <p:scale>
          <a:sx n="63" d="100"/>
          <a:sy n="63" d="100"/>
        </p:scale>
        <p:origin x="1330" y="53"/>
      </p:cViewPr>
      <p:guideLst/>
    </p:cSldViewPr>
  </p:slideViewPr>
  <p:notesTextViewPr>
    <p:cViewPr>
      <p:scale>
        <a:sx n="3" d="2"/>
        <a:sy n="3" d="2"/>
      </p:scale>
      <p:origin x="0" y="0"/>
    </p:cViewPr>
  </p:notesTextViewPr>
  <p:sorterViewPr>
    <p:cViewPr>
      <p:scale>
        <a:sx n="100" d="100"/>
        <a:sy n="100" d="100"/>
      </p:scale>
      <p:origin x="0" y="-1339"/>
    </p:cViewPr>
  </p:sorterViewPr>
  <p:notesViewPr>
    <p:cSldViewPr snapToGrid="0">
      <p:cViewPr varScale="1">
        <p:scale>
          <a:sx n="81" d="100"/>
          <a:sy n="81" d="100"/>
        </p:scale>
        <p:origin x="136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29" tIns="47115" rIns="94229" bIns="47115" rtlCol="0"/>
          <a:lstStyle>
            <a:lvl1pPr algn="l">
              <a:defRPr sz="1200"/>
            </a:lvl1pPr>
          </a:lstStyle>
          <a:p>
            <a:endParaRPr lang="en-US"/>
          </a:p>
        </p:txBody>
      </p:sp>
      <p:sp>
        <p:nvSpPr>
          <p:cNvPr id="3" name="Date Placeholder 2"/>
          <p:cNvSpPr>
            <a:spLocks noGrp="1"/>
          </p:cNvSpPr>
          <p:nvPr>
            <p:ph type="dt" idx="1"/>
          </p:nvPr>
        </p:nvSpPr>
        <p:spPr>
          <a:xfrm>
            <a:off x="4023093" y="0"/>
            <a:ext cx="3077739" cy="471055"/>
          </a:xfrm>
          <a:prstGeom prst="rect">
            <a:avLst/>
          </a:prstGeom>
        </p:spPr>
        <p:txBody>
          <a:bodyPr vert="horz" lIns="94229" tIns="47115" rIns="94229" bIns="47115" rtlCol="0"/>
          <a:lstStyle>
            <a:lvl1pPr algn="r">
              <a:defRPr sz="1200"/>
            </a:lvl1pPr>
          </a:lstStyle>
          <a:p>
            <a:fld id="{122248D3-91A7-43A2-8CFE-17F096B4D2C9}" type="datetimeFigureOut">
              <a:rPr lang="en-US" smtClean="0"/>
              <a:t>5/19/2021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5" rIns="94229" bIns="47115" rtlCol="0" anchor="ctr"/>
          <a:lstStyle/>
          <a:p>
            <a:endParaRPr lang="en-US"/>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29" tIns="47115" rIns="94229"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4"/>
          </a:xfrm>
          <a:prstGeom prst="rect">
            <a:avLst/>
          </a:prstGeom>
        </p:spPr>
        <p:txBody>
          <a:bodyPr vert="horz" lIns="94229" tIns="47115" rIns="94229" bIns="47115"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4"/>
          </a:xfrm>
          <a:prstGeom prst="rect">
            <a:avLst/>
          </a:prstGeom>
        </p:spPr>
        <p:txBody>
          <a:bodyPr vert="horz" lIns="94229" tIns="47115" rIns="94229" bIns="47115" rtlCol="0" anchor="b"/>
          <a:lstStyle>
            <a:lvl1pPr algn="r">
              <a:defRPr sz="1200"/>
            </a:lvl1pPr>
          </a:lstStyle>
          <a:p>
            <a:fld id="{41EEA48F-456D-4D4B-A5D0-894DFF6234DD}" type="slidenum">
              <a:rPr lang="en-US" smtClean="0"/>
              <a:t>‹#›</a:t>
            </a:fld>
            <a:endParaRPr lang="en-US"/>
          </a:p>
        </p:txBody>
      </p:sp>
    </p:spTree>
    <p:extLst>
      <p:ext uri="{BB962C8B-B14F-4D97-AF65-F5344CB8AC3E}">
        <p14:creationId xmlns:p14="http://schemas.microsoft.com/office/powerpoint/2010/main" val="1492741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td.org/certification/recertification-progra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td.org/certification/recertification-progra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td.org/certification/recertification-progra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mailto:recertification@td.or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td.org/certification/recertification-program"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td.org/capability-mode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ebcasts.td.org/webinar/3611"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d.org/capability-mode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Regina, I’m Holly Batts, Associate of the ATD Certification Institute. Welcome to today’s webinar How to Recertify Your APTD or CPTD. My colleague, Sue Kaiden, is your presenter today.  Sue is Senior Project Manager for the ATD Certification Institute and she handles all things related to recertification.</a:t>
            </a:r>
          </a:p>
          <a:p>
            <a:endParaRPr lang="en-US" dirty="0"/>
          </a:p>
          <a:p>
            <a:r>
              <a:rPr lang="en-US" dirty="0"/>
              <a:t>When you signed up for this webcast, we asked you to submit questions you were hoping would be covered today.  When Sue prepared her presentation, she reviewed your questions and will provide answers to many of your queries during the webinar.</a:t>
            </a:r>
          </a:p>
          <a:p>
            <a:endParaRPr lang="en-US" dirty="0"/>
          </a:p>
          <a:p>
            <a:r>
              <a:rPr lang="en-US" dirty="0"/>
              <a:t>However, if you have questions during the presentation, feel free to type them in the chat box as you think of them. I will be monitoring the chat box and will save your questions for Sue to address at the end of the presentation.</a:t>
            </a:r>
          </a:p>
          <a:p>
            <a:endParaRPr lang="en-US" dirty="0"/>
          </a:p>
          <a:p>
            <a:r>
              <a:rPr lang="en-US" dirty="0"/>
              <a:t>And yes, you will get a link to a pdf of these slides and webcast recording tomorrow.</a:t>
            </a:r>
          </a:p>
          <a:p>
            <a:endParaRPr lang="en-US" dirty="0"/>
          </a:p>
          <a:p>
            <a:r>
              <a:rPr lang="en-US" dirty="0"/>
              <a:t>So, without further ado, here’s Sue</a:t>
            </a:r>
          </a:p>
          <a:p>
            <a:endParaRPr lang="en-US" dirty="0"/>
          </a:p>
        </p:txBody>
      </p:sp>
      <p:sp>
        <p:nvSpPr>
          <p:cNvPr id="4" name="Slide Number Placeholder 3"/>
          <p:cNvSpPr>
            <a:spLocks noGrp="1"/>
          </p:cNvSpPr>
          <p:nvPr>
            <p:ph type="sldNum" sz="quarter" idx="5"/>
          </p:nvPr>
        </p:nvSpPr>
        <p:spPr/>
        <p:txBody>
          <a:bodyPr/>
          <a:lstStyle/>
          <a:p>
            <a:fld id="{41EEA48F-456D-4D4B-A5D0-894DFF6234DD}" type="slidenum">
              <a:rPr lang="en-US" smtClean="0"/>
              <a:t>1</a:t>
            </a:fld>
            <a:endParaRPr lang="en-US"/>
          </a:p>
        </p:txBody>
      </p:sp>
    </p:spTree>
    <p:extLst>
      <p:ext uri="{BB962C8B-B14F-4D97-AF65-F5344CB8AC3E}">
        <p14:creationId xmlns:p14="http://schemas.microsoft.com/office/powerpoint/2010/main" val="1885505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4860" y="4518202"/>
            <a:ext cx="5607368" cy="4092398"/>
          </a:xfrm>
        </p:spPr>
        <p:txBody>
          <a:bodyPr/>
          <a:lstStyle/>
          <a:p>
            <a:r>
              <a:rPr lang="en-US" dirty="0"/>
              <a:t>As I mentioned, CPTDs need to earn a total of 60 points and APTDs need a total of 40 points over the 3 year certification period.</a:t>
            </a:r>
          </a:p>
          <a:p>
            <a:endParaRPr lang="en-US" dirty="0"/>
          </a:p>
          <a:p>
            <a:r>
              <a:rPr lang="en-US" dirty="0"/>
              <a:t>There are six categories in which you can earn recertification points:</a:t>
            </a:r>
          </a:p>
          <a:p>
            <a:endParaRPr lang="en-US" dirty="0"/>
          </a:p>
          <a:p>
            <a:pPr marL="171450" indent="-171450">
              <a:buFont typeface="Arial" panose="020B0604020202020204" pitchFamily="34" charset="0"/>
              <a:buChar char="•"/>
            </a:pPr>
            <a:r>
              <a:rPr lang="en-US" dirty="0"/>
              <a:t>Continuing Education</a:t>
            </a:r>
          </a:p>
          <a:p>
            <a:pPr marL="171450" indent="-171450">
              <a:buFont typeface="Arial" panose="020B0604020202020204" pitchFamily="34" charset="0"/>
              <a:buChar char="•"/>
            </a:pPr>
            <a:r>
              <a:rPr lang="en-US" dirty="0"/>
              <a:t>Speaking &amp; Instructing</a:t>
            </a:r>
          </a:p>
          <a:p>
            <a:pPr marL="171450" indent="-171450">
              <a:buFont typeface="Arial" panose="020B0604020202020204" pitchFamily="34" charset="0"/>
              <a:buChar char="•"/>
            </a:pPr>
            <a:r>
              <a:rPr lang="en-US" dirty="0"/>
              <a:t>On the Job Experience</a:t>
            </a:r>
          </a:p>
          <a:p>
            <a:pPr marL="171450" indent="-171450">
              <a:buFont typeface="Arial" panose="020B0604020202020204" pitchFamily="34" charset="0"/>
              <a:buChar char="•"/>
            </a:pPr>
            <a:r>
              <a:rPr lang="en-US" dirty="0"/>
              <a:t>Research &amp; Publishing</a:t>
            </a:r>
          </a:p>
          <a:p>
            <a:pPr marL="171450" indent="-171450">
              <a:buFont typeface="Arial" panose="020B0604020202020204" pitchFamily="34" charset="0"/>
              <a:buChar char="•"/>
            </a:pPr>
            <a:r>
              <a:rPr lang="en-US" dirty="0"/>
              <a:t>Leadership &amp; Recognition</a:t>
            </a:r>
          </a:p>
          <a:p>
            <a:pPr marL="171450" indent="-171450">
              <a:buFont typeface="Arial" panose="020B0604020202020204" pitchFamily="34" charset="0"/>
              <a:buChar char="•"/>
            </a:pPr>
            <a:r>
              <a:rPr lang="en-US" dirty="0"/>
              <a:t>Professional Membership</a:t>
            </a:r>
          </a:p>
          <a:p>
            <a:endParaRPr lang="en-US" dirty="0"/>
          </a:p>
          <a:p>
            <a:r>
              <a:rPr lang="en-US" dirty="0"/>
              <a:t>Points can be achieved in any category and you don’t need points in all six categories.  </a:t>
            </a:r>
          </a:p>
          <a:p>
            <a:endParaRPr lang="en-US" dirty="0"/>
          </a:p>
          <a:p>
            <a:r>
              <a:rPr lang="en-US" dirty="0"/>
              <a:t>There are maximums that apply to all categories so you will need to earn points in at least 2 categories to reach your total.  So, for example, for an APTD, a maximum of 30 points can be earned through continuing education, so 10 points must be earned in another category, such as on the job experience or membership.</a:t>
            </a:r>
          </a:p>
          <a:p>
            <a:endParaRPr lang="en-US" dirty="0"/>
          </a:p>
          <a:p>
            <a:r>
              <a:rPr lang="en-US" dirty="0"/>
              <a:t>There are now a minimum # of hours required in continuing education that must be in the new topics that were added to the capability model.  We’ll talk about that in a moment.</a:t>
            </a:r>
          </a:p>
        </p:txBody>
      </p:sp>
      <p:sp>
        <p:nvSpPr>
          <p:cNvPr id="4" name="Slide Number Placeholder 3"/>
          <p:cNvSpPr>
            <a:spLocks noGrp="1"/>
          </p:cNvSpPr>
          <p:nvPr>
            <p:ph type="sldNum" sz="quarter" idx="5"/>
          </p:nvPr>
        </p:nvSpPr>
        <p:spPr/>
        <p:txBody>
          <a:bodyPr/>
          <a:lstStyle/>
          <a:p>
            <a:fld id="{3EACF6C4-3787-4A4D-8BAB-55B771DA068E}" type="slidenum">
              <a:rPr lang="en-US" smtClean="0"/>
              <a:t>10</a:t>
            </a:fld>
            <a:endParaRPr lang="en-US"/>
          </a:p>
        </p:txBody>
      </p:sp>
    </p:spTree>
    <p:extLst>
      <p:ext uri="{BB962C8B-B14F-4D97-AF65-F5344CB8AC3E}">
        <p14:creationId xmlns:p14="http://schemas.microsoft.com/office/powerpoint/2010/main" val="2485934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general rules for recertification that apply to all of the categories of professional development.</a:t>
            </a:r>
          </a:p>
          <a:p>
            <a:endParaRPr lang="en-US" dirty="0"/>
          </a:p>
          <a:p>
            <a:pPr marL="228600" indent="-228600">
              <a:buAutoNum type="arabicParenR"/>
            </a:pPr>
            <a:r>
              <a:rPr lang="en-US" dirty="0"/>
              <a:t>They must align with the capability model </a:t>
            </a:r>
          </a:p>
          <a:p>
            <a:pPr marL="228600" indent="-228600">
              <a:buAutoNum type="arabicParenR"/>
            </a:pPr>
            <a:r>
              <a:rPr lang="en-US" dirty="0"/>
              <a:t>You must have proof of attendance or completion</a:t>
            </a:r>
          </a:p>
          <a:p>
            <a:pPr marL="228600" indent="-228600">
              <a:buAutoNum type="arabicParenR"/>
            </a:pPr>
            <a:r>
              <a:rPr lang="en-US" dirty="0"/>
              <a:t>It doesn’t have to be an ATD program, most reputable providers are likely to qualify</a:t>
            </a:r>
          </a:p>
          <a:p>
            <a:pPr marL="228600" indent="-228600">
              <a:buAutoNum type="arabicParenR"/>
            </a:pPr>
            <a:r>
              <a:rPr lang="en-US" dirty="0"/>
              <a:t>Must be at least 30 minutes long</a:t>
            </a:r>
          </a:p>
          <a:p>
            <a:pPr marL="228600" indent="-228600">
              <a:buAutoNum type="arabicParenR"/>
            </a:pPr>
            <a:r>
              <a:rPr lang="en-US" dirty="0"/>
              <a:t>1 point= 1 direct contact hour</a:t>
            </a:r>
          </a:p>
          <a:p>
            <a:pPr marL="228600" indent="-228600">
              <a:buAutoNum type="arabicParenR"/>
            </a:pPr>
            <a:r>
              <a:rPr lang="en-US" dirty="0"/>
              <a:t>Breaks, lunch, networking, EXPO hall time, does not count</a:t>
            </a:r>
          </a:p>
        </p:txBody>
      </p:sp>
      <p:sp>
        <p:nvSpPr>
          <p:cNvPr id="4" name="Slide Number Placeholder 3"/>
          <p:cNvSpPr>
            <a:spLocks noGrp="1"/>
          </p:cNvSpPr>
          <p:nvPr>
            <p:ph type="sldNum" sz="quarter" idx="5"/>
          </p:nvPr>
        </p:nvSpPr>
        <p:spPr/>
        <p:txBody>
          <a:bodyPr/>
          <a:lstStyle/>
          <a:p>
            <a:fld id="{41EEA48F-456D-4D4B-A5D0-894DFF6234DD}" type="slidenum">
              <a:rPr lang="en-US" smtClean="0"/>
              <a:t>11</a:t>
            </a:fld>
            <a:endParaRPr lang="en-US"/>
          </a:p>
        </p:txBody>
      </p:sp>
    </p:spTree>
    <p:extLst>
      <p:ext uri="{BB962C8B-B14F-4D97-AF65-F5344CB8AC3E}">
        <p14:creationId xmlns:p14="http://schemas.microsoft.com/office/powerpoint/2010/main" val="4207811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capabilities requirement that I mentioned was added to </a:t>
            </a:r>
            <a:r>
              <a:rPr lang="en-US" dirty="0" err="1"/>
              <a:t>esure</a:t>
            </a:r>
            <a:r>
              <a:rPr lang="en-US" dirty="0"/>
              <a:t> that current credential holders are staying abreast of the field and focusing some of their continuing education on the new capabilities not tested in the earlier versions of the exam.</a:t>
            </a:r>
          </a:p>
          <a:p>
            <a:endParaRPr lang="en-US" dirty="0"/>
          </a:p>
        </p:txBody>
      </p:sp>
      <p:sp>
        <p:nvSpPr>
          <p:cNvPr id="4" name="Slide Number Placeholder 3"/>
          <p:cNvSpPr>
            <a:spLocks noGrp="1"/>
          </p:cNvSpPr>
          <p:nvPr>
            <p:ph type="sldNum" sz="quarter" idx="5"/>
          </p:nvPr>
        </p:nvSpPr>
        <p:spPr/>
        <p:txBody>
          <a:bodyPr/>
          <a:lstStyle/>
          <a:p>
            <a:fld id="{41EEA48F-456D-4D4B-A5D0-894DFF6234DD}" type="slidenum">
              <a:rPr lang="en-US" smtClean="0"/>
              <a:t>12</a:t>
            </a:fld>
            <a:endParaRPr lang="en-US"/>
          </a:p>
        </p:txBody>
      </p:sp>
    </p:spTree>
    <p:extLst>
      <p:ext uri="{BB962C8B-B14F-4D97-AF65-F5344CB8AC3E}">
        <p14:creationId xmlns:p14="http://schemas.microsoft.com/office/powerpoint/2010/main" val="4072840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instead of having an additional assessment or exam for credential holders who tested under the older models, we implemented this new capabilities requirement starting May 1 of this year.</a:t>
            </a:r>
          </a:p>
          <a:p>
            <a:endParaRPr lang="en-US" dirty="0"/>
          </a:p>
          <a:p>
            <a:r>
              <a:rPr lang="en-US" dirty="0"/>
              <a:t>To meet this requirement, APTDs must focus at least 15 points on the new topics and CPTDs must focus at least 20 points on the new areas.  </a:t>
            </a:r>
          </a:p>
          <a:p>
            <a:endParaRPr lang="en-US" dirty="0"/>
          </a:p>
        </p:txBody>
      </p:sp>
      <p:sp>
        <p:nvSpPr>
          <p:cNvPr id="4" name="Slide Number Placeholder 3"/>
          <p:cNvSpPr>
            <a:spLocks noGrp="1"/>
          </p:cNvSpPr>
          <p:nvPr>
            <p:ph type="sldNum" sz="quarter" idx="5"/>
          </p:nvPr>
        </p:nvSpPr>
        <p:spPr/>
        <p:txBody>
          <a:bodyPr/>
          <a:lstStyle/>
          <a:p>
            <a:fld id="{41EEA48F-456D-4D4B-A5D0-894DFF6234DD}" type="slidenum">
              <a:rPr lang="en-US" smtClean="0"/>
              <a:t>13</a:t>
            </a:fld>
            <a:endParaRPr lang="en-US"/>
          </a:p>
        </p:txBody>
      </p:sp>
    </p:spTree>
    <p:extLst>
      <p:ext uri="{BB962C8B-B14F-4D97-AF65-F5344CB8AC3E}">
        <p14:creationId xmlns:p14="http://schemas.microsoft.com/office/powerpoint/2010/main" val="3872593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recertifying after May 1, 2021, you will need to show evidence that you have completed continuing education in the new areas as outlined above. These areas are listed in the policy documents posted on our website and are listed in the portal when you submit your application.</a:t>
            </a:r>
          </a:p>
          <a:p>
            <a:endParaRPr lang="en-US" dirty="0"/>
          </a:p>
          <a:p>
            <a:r>
              <a:rPr lang="en-US" dirty="0"/>
              <a:t>For example, I took the APTD exam in September 2019, so I will have to complete 15 hours of continuing education in some of the areas listed on the right hand column. These were topics that were not tested in the older version of the APTD exam.</a:t>
            </a:r>
          </a:p>
          <a:p>
            <a:endParaRPr lang="en-US" dirty="0"/>
          </a:p>
          <a:p>
            <a:r>
              <a:rPr lang="en-US" dirty="0"/>
              <a:t>For CPTD’s you’ll need to focus 20 hours on topics on the left hand column.  </a:t>
            </a:r>
          </a:p>
        </p:txBody>
      </p:sp>
      <p:sp>
        <p:nvSpPr>
          <p:cNvPr id="4" name="Slide Number Placeholder 3"/>
          <p:cNvSpPr>
            <a:spLocks noGrp="1"/>
          </p:cNvSpPr>
          <p:nvPr>
            <p:ph type="sldNum" sz="quarter" idx="5"/>
          </p:nvPr>
        </p:nvSpPr>
        <p:spPr/>
        <p:txBody>
          <a:bodyPr/>
          <a:lstStyle/>
          <a:p>
            <a:fld id="{41EEA48F-456D-4D4B-A5D0-894DFF6234DD}" type="slidenum">
              <a:rPr lang="en-US" smtClean="0"/>
              <a:t>14</a:t>
            </a:fld>
            <a:endParaRPr lang="en-US"/>
          </a:p>
        </p:txBody>
      </p:sp>
    </p:spTree>
    <p:extLst>
      <p:ext uri="{BB962C8B-B14F-4D97-AF65-F5344CB8AC3E}">
        <p14:creationId xmlns:p14="http://schemas.microsoft.com/office/powerpoint/2010/main" val="4262961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new capabilities, all of the same general rules apply, but you must enter the hours under the New Capabilities category when submit your information and specify the new capability that was covered in the program.</a:t>
            </a:r>
          </a:p>
          <a:p>
            <a:endParaRPr lang="en-US" dirty="0"/>
          </a:p>
          <a:p>
            <a:r>
              <a:rPr lang="en-US" dirty="0"/>
              <a:t>If you don’t do this, even if you have enough total points, you will not be able to recertify.</a:t>
            </a:r>
          </a:p>
          <a:p>
            <a:endParaRPr lang="en-US" dirty="0"/>
          </a:p>
          <a:p>
            <a:r>
              <a:rPr lang="en-US" dirty="0"/>
              <a:t>Now, you can still earn points for continuing education in other topics, but they will not count towards the new capabilities requirement.</a:t>
            </a:r>
          </a:p>
          <a:p>
            <a:endParaRPr lang="en-US" dirty="0"/>
          </a:p>
          <a:p>
            <a:endParaRPr lang="en-US" dirty="0"/>
          </a:p>
        </p:txBody>
      </p:sp>
      <p:sp>
        <p:nvSpPr>
          <p:cNvPr id="4" name="Slide Number Placeholder 3"/>
          <p:cNvSpPr>
            <a:spLocks noGrp="1"/>
          </p:cNvSpPr>
          <p:nvPr>
            <p:ph type="sldNum" sz="quarter" idx="5"/>
          </p:nvPr>
        </p:nvSpPr>
        <p:spPr/>
        <p:txBody>
          <a:bodyPr/>
          <a:lstStyle/>
          <a:p>
            <a:fld id="{41EEA48F-456D-4D4B-A5D0-894DFF6234DD}" type="slidenum">
              <a:rPr lang="en-US" smtClean="0"/>
              <a:t>15</a:t>
            </a:fld>
            <a:endParaRPr lang="en-US"/>
          </a:p>
        </p:txBody>
      </p:sp>
    </p:spTree>
    <p:extLst>
      <p:ext uri="{BB962C8B-B14F-4D97-AF65-F5344CB8AC3E}">
        <p14:creationId xmlns:p14="http://schemas.microsoft.com/office/powerpoint/2010/main" val="1305955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talk about the six different categories in more detail.</a:t>
            </a:r>
          </a:p>
        </p:txBody>
      </p:sp>
      <p:sp>
        <p:nvSpPr>
          <p:cNvPr id="4" name="Slide Number Placeholder 3"/>
          <p:cNvSpPr>
            <a:spLocks noGrp="1"/>
          </p:cNvSpPr>
          <p:nvPr>
            <p:ph type="sldNum" sz="quarter" idx="5"/>
          </p:nvPr>
        </p:nvSpPr>
        <p:spPr/>
        <p:txBody>
          <a:bodyPr/>
          <a:lstStyle/>
          <a:p>
            <a:fld id="{41EEA48F-456D-4D4B-A5D0-894DFF6234DD}" type="slidenum">
              <a:rPr lang="en-US" smtClean="0"/>
              <a:t>16</a:t>
            </a:fld>
            <a:endParaRPr lang="en-US"/>
          </a:p>
        </p:txBody>
      </p:sp>
    </p:spTree>
    <p:extLst>
      <p:ext uri="{BB962C8B-B14F-4D97-AF65-F5344CB8AC3E}">
        <p14:creationId xmlns:p14="http://schemas.microsoft.com/office/powerpoint/2010/main" val="4225127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854075"/>
            <a:ext cx="4225925" cy="3168650"/>
          </a:xfrm>
        </p:spPr>
      </p:sp>
      <p:sp>
        <p:nvSpPr>
          <p:cNvPr id="3" name="Notes Placeholder 2"/>
          <p:cNvSpPr>
            <a:spLocks noGrp="1"/>
          </p:cNvSpPr>
          <p:nvPr>
            <p:ph type="body" idx="1"/>
          </p:nvPr>
        </p:nvSpPr>
        <p:spPr>
          <a:xfrm>
            <a:off x="710247" y="4185537"/>
            <a:ext cx="5681980" cy="4045052"/>
          </a:xfrm>
        </p:spPr>
        <p:txBody>
          <a:bodyPr/>
          <a:lstStyle/>
          <a:p>
            <a:r>
              <a:rPr lang="en-US" dirty="0"/>
              <a:t>Any continuing education on topics not included on the NEW capabilities list (such as instructional design or training delivery), can be added to the category labeled “Other Continuing Education” in the new portal. </a:t>
            </a:r>
          </a:p>
          <a:p>
            <a:endParaRPr lang="en-US" dirty="0"/>
          </a:p>
          <a:p>
            <a:r>
              <a:rPr lang="en-US" dirty="0"/>
              <a:t>Any topic covered in the capability model is fair game for this category.  So, be sure to become familiar with what is in the model so that your continuing education is aligned.</a:t>
            </a:r>
          </a:p>
          <a:p>
            <a:endParaRPr lang="en-US" dirty="0"/>
          </a:p>
          <a:p>
            <a:r>
              <a:rPr lang="en-US" dirty="0"/>
              <a:t>Workshops, courses, conferences, online program and webcasts can all count and most reputable education providers will qualify. You want to be learning from Subject Matter Experts.  Be wary of vendor presentations that are basically sales pitches.</a:t>
            </a:r>
          </a:p>
          <a:p>
            <a:endParaRPr lang="en-US" dirty="0"/>
          </a:p>
          <a:p>
            <a:r>
              <a:rPr lang="en-US" dirty="0"/>
              <a:t>So, I’m going to pose some examples and I want you to chat out whether or not you think it would qualify.  Chat out yes, no or maybe</a:t>
            </a:r>
          </a:p>
          <a:p>
            <a:endParaRPr lang="en-US" dirty="0"/>
          </a:p>
          <a:p>
            <a:pPr marL="173113" indent="-173113">
              <a:buFont typeface="Arial" panose="020B0604020202020204" pitchFamily="34" charset="0"/>
              <a:buChar char="•"/>
            </a:pPr>
            <a:r>
              <a:rPr lang="en-US" dirty="0" err="1"/>
              <a:t>Youtube</a:t>
            </a:r>
            <a:r>
              <a:rPr lang="en-US" dirty="0"/>
              <a:t> video on talent development topic</a:t>
            </a:r>
          </a:p>
          <a:p>
            <a:pPr marL="173113" indent="-173113">
              <a:buFont typeface="Arial" panose="020B0604020202020204" pitchFamily="34" charset="0"/>
              <a:buChar char="•"/>
            </a:pPr>
            <a:r>
              <a:rPr lang="en-US" dirty="0"/>
              <a:t>ATD webcast</a:t>
            </a:r>
          </a:p>
          <a:p>
            <a:pPr marL="173113" indent="-173113">
              <a:buFont typeface="Arial" panose="020B0604020202020204" pitchFamily="34" charset="0"/>
              <a:buChar char="•"/>
            </a:pPr>
            <a:r>
              <a:rPr lang="en-US" dirty="0"/>
              <a:t>Vendor demonstration of their product</a:t>
            </a:r>
          </a:p>
          <a:p>
            <a:pPr marL="173113" indent="-173113">
              <a:buFont typeface="Arial" panose="020B0604020202020204" pitchFamily="34" charset="0"/>
              <a:buChar char="•"/>
            </a:pPr>
            <a:r>
              <a:rPr lang="en-US" dirty="0"/>
              <a:t>SHRM Conference</a:t>
            </a:r>
          </a:p>
          <a:p>
            <a:pPr marL="173113" indent="-173113">
              <a:buFont typeface="Arial" panose="020B0604020202020204" pitchFamily="34" charset="0"/>
              <a:buChar char="•"/>
            </a:pPr>
            <a:r>
              <a:rPr lang="en-US" dirty="0"/>
              <a:t>First aid training</a:t>
            </a:r>
          </a:p>
        </p:txBody>
      </p:sp>
      <p:sp>
        <p:nvSpPr>
          <p:cNvPr id="4" name="Slide Number Placeholder 3"/>
          <p:cNvSpPr>
            <a:spLocks noGrp="1"/>
          </p:cNvSpPr>
          <p:nvPr>
            <p:ph type="sldNum" sz="quarter" idx="5"/>
          </p:nvPr>
        </p:nvSpPr>
        <p:spPr/>
        <p:txBody>
          <a:bodyPr/>
          <a:lstStyle/>
          <a:p>
            <a:fld id="{41EEA48F-456D-4D4B-A5D0-894DFF6234DD}" type="slidenum">
              <a:rPr lang="en-US" smtClean="0"/>
              <a:t>17</a:t>
            </a:fld>
            <a:endParaRPr lang="en-US"/>
          </a:p>
        </p:txBody>
      </p:sp>
    </p:spTree>
    <p:extLst>
      <p:ext uri="{BB962C8B-B14F-4D97-AF65-F5344CB8AC3E}">
        <p14:creationId xmlns:p14="http://schemas.microsoft.com/office/powerpoint/2010/main" val="3995801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Job Experience is designed to give you points for learning new things on the job. It’s designed for big projects that help you to grow professionally – like a stretch assignment.  Projects such as implementing a new LMS or developing a new competency model.</a:t>
            </a:r>
          </a:p>
          <a:p>
            <a:endParaRPr lang="en-US" dirty="0"/>
          </a:p>
          <a:p>
            <a:r>
              <a:rPr lang="en-US" dirty="0"/>
              <a:t>The number of points earned = hours spent on the project.  However, for APTDs a maximum of 15 points can be earned in this category.  CPTDs can earn a maximum of 20 points under on the job experience.</a:t>
            </a:r>
          </a:p>
          <a:p>
            <a:endParaRPr lang="en-US" dirty="0"/>
          </a:p>
          <a:p>
            <a:r>
              <a:rPr lang="en-US" dirty="0"/>
              <a:t>Examples – chat out yes no or maybe</a:t>
            </a:r>
          </a:p>
          <a:p>
            <a:endParaRPr lang="en-US" dirty="0"/>
          </a:p>
          <a:p>
            <a:pPr marL="171450" indent="-171450">
              <a:buFont typeface="Arial" panose="020B0604020202020204" pitchFamily="34" charset="0"/>
              <a:buChar char="•"/>
            </a:pPr>
            <a:r>
              <a:rPr lang="en-US" dirty="0"/>
              <a:t>Develop a new onboarding program utilizing new platform and media</a:t>
            </a:r>
          </a:p>
          <a:p>
            <a:pPr marL="171450" indent="-171450">
              <a:buFont typeface="Arial" panose="020B0604020202020204" pitchFamily="34" charset="0"/>
              <a:buChar char="•"/>
            </a:pPr>
            <a:r>
              <a:rPr lang="en-US" dirty="0"/>
              <a:t>Present a leadership development program </a:t>
            </a:r>
          </a:p>
          <a:p>
            <a:pPr marL="171450" indent="-171450">
              <a:buFont typeface="Arial" panose="020B0604020202020204" pitchFamily="34" charset="0"/>
              <a:buChar char="•"/>
            </a:pPr>
            <a:r>
              <a:rPr lang="en-US" dirty="0"/>
              <a:t>Research possible new platforms to utilize for an internal mentoring program and present your finding.</a:t>
            </a:r>
          </a:p>
        </p:txBody>
      </p:sp>
      <p:sp>
        <p:nvSpPr>
          <p:cNvPr id="4" name="Slide Number Placeholder 3"/>
          <p:cNvSpPr>
            <a:spLocks noGrp="1"/>
          </p:cNvSpPr>
          <p:nvPr>
            <p:ph type="sldNum" sz="quarter" idx="5"/>
          </p:nvPr>
        </p:nvSpPr>
        <p:spPr/>
        <p:txBody>
          <a:bodyPr/>
          <a:lstStyle/>
          <a:p>
            <a:fld id="{41EEA48F-456D-4D4B-A5D0-894DFF6234DD}" type="slidenum">
              <a:rPr lang="en-US" smtClean="0"/>
              <a:t>18</a:t>
            </a:fld>
            <a:endParaRPr lang="en-US"/>
          </a:p>
        </p:txBody>
      </p:sp>
    </p:spTree>
    <p:extLst>
      <p:ext uri="{BB962C8B-B14F-4D97-AF65-F5344CB8AC3E}">
        <p14:creationId xmlns:p14="http://schemas.microsoft.com/office/powerpoint/2010/main" val="249733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Speaking &amp; Instructing category is designed for presentations that you do at conferences or chapter meetings on talent development topics.  Again – things that help you teach others in the field or help you to cement your knowledge.</a:t>
            </a:r>
          </a:p>
          <a:p>
            <a:endParaRPr lang="en-US" dirty="0"/>
          </a:p>
          <a:p>
            <a:r>
              <a:rPr lang="en-US" dirty="0"/>
              <a:t>For example: Presenting an hour long program for your local ATD chapter would be worth 3 points in this category.</a:t>
            </a:r>
          </a:p>
          <a:p>
            <a:endParaRPr lang="en-US" dirty="0"/>
          </a:p>
          <a:p>
            <a:r>
              <a:rPr lang="en-US" dirty="0"/>
              <a:t>In the past, presentations and training programs done as part of your job qualified under this category if they were new programs delivered for the first time.</a:t>
            </a:r>
          </a:p>
          <a:p>
            <a:endParaRPr lang="en-US" dirty="0"/>
          </a:p>
          <a:p>
            <a:r>
              <a:rPr lang="en-US" dirty="0"/>
              <a:t>However, speaking and instructing done as part of your current role does not qualify under this category.  Those types of activities should be included under on the job experience.</a:t>
            </a:r>
          </a:p>
          <a:p>
            <a:endParaRPr lang="en-US" dirty="0"/>
          </a:p>
          <a:p>
            <a:r>
              <a:rPr lang="en-US" dirty="0"/>
              <a:t>Examples: yes no or maybe</a:t>
            </a:r>
          </a:p>
          <a:p>
            <a:endParaRPr lang="en-US" dirty="0"/>
          </a:p>
          <a:p>
            <a:pPr marL="228600" indent="-228600">
              <a:buAutoNum type="arabicParenR"/>
            </a:pPr>
            <a:r>
              <a:rPr lang="en-US" dirty="0"/>
              <a:t>Presenting a 1.5 hour session at the ATD annual meeting  (4.5 points)</a:t>
            </a:r>
          </a:p>
          <a:p>
            <a:pPr marL="228600" indent="-228600">
              <a:buAutoNum type="arabicParenR"/>
            </a:pPr>
            <a:r>
              <a:rPr lang="en-US" dirty="0"/>
              <a:t>Presenting a leadership workshop for executives at work</a:t>
            </a:r>
          </a:p>
          <a:p>
            <a:pPr marL="228600" indent="-228600">
              <a:buAutoNum type="arabicParenR"/>
            </a:pPr>
            <a:r>
              <a:rPr lang="en-US" dirty="0"/>
              <a:t>Presenting a leadership program for girl scout troop leaders</a:t>
            </a:r>
          </a:p>
          <a:p>
            <a:endParaRPr lang="en-US" dirty="0"/>
          </a:p>
          <a:p>
            <a:endParaRPr lang="en-US" dirty="0"/>
          </a:p>
        </p:txBody>
      </p:sp>
      <p:sp>
        <p:nvSpPr>
          <p:cNvPr id="4" name="Slide Number Placeholder 3"/>
          <p:cNvSpPr>
            <a:spLocks noGrp="1"/>
          </p:cNvSpPr>
          <p:nvPr>
            <p:ph type="sldNum" sz="quarter" idx="5"/>
          </p:nvPr>
        </p:nvSpPr>
        <p:spPr/>
        <p:txBody>
          <a:bodyPr/>
          <a:lstStyle/>
          <a:p>
            <a:fld id="{41EEA48F-456D-4D4B-A5D0-894DFF6234DD}" type="slidenum">
              <a:rPr lang="en-US" smtClean="0"/>
              <a:t>19</a:t>
            </a:fld>
            <a:endParaRPr lang="en-US"/>
          </a:p>
        </p:txBody>
      </p:sp>
    </p:spTree>
    <p:extLst>
      <p:ext uri="{BB962C8B-B14F-4D97-AF65-F5344CB8AC3E}">
        <p14:creationId xmlns:p14="http://schemas.microsoft.com/office/powerpoint/2010/main" val="232295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I’m Sue Kaiden, and as Holly mentioned, I handle the recertification process for the ATD Certification Institute.  Here’s what I’m planning to cover today:</a:t>
            </a:r>
          </a:p>
          <a:p>
            <a:endParaRPr lang="en-US" dirty="0"/>
          </a:p>
          <a:p>
            <a:r>
              <a:rPr lang="en-US" dirty="0"/>
              <a:t>1</a:t>
            </a:r>
            <a:r>
              <a:rPr lang="en-US" baseline="30000" dirty="0"/>
              <a:t>st</a:t>
            </a:r>
            <a:r>
              <a:rPr lang="en-US" dirty="0"/>
              <a:t> I will provide a little bit of background about the Talent Development capability model.  We’re not going to go into great detail about the model, but you’ll get a few basics.</a:t>
            </a:r>
          </a:p>
          <a:p>
            <a:endParaRPr lang="en-US" dirty="0"/>
          </a:p>
          <a:p>
            <a:r>
              <a:rPr lang="en-US" dirty="0"/>
              <a:t>2</a:t>
            </a:r>
            <a:r>
              <a:rPr lang="en-US" baseline="30000" dirty="0"/>
              <a:t>nd</a:t>
            </a:r>
            <a:r>
              <a:rPr lang="en-US" dirty="0"/>
              <a:t> We’re going to talk about Recertification basics– general rules that apply to all professional development activities</a:t>
            </a:r>
          </a:p>
          <a:p>
            <a:endParaRPr lang="en-US" dirty="0"/>
          </a:p>
          <a:p>
            <a:r>
              <a:rPr lang="en-US" dirty="0"/>
              <a:t>3</a:t>
            </a:r>
            <a:r>
              <a:rPr lang="en-US" baseline="30000" dirty="0"/>
              <a:t>rd</a:t>
            </a:r>
            <a:r>
              <a:rPr lang="en-US" dirty="0"/>
              <a:t>  We’re going to discuss the New Capabilities requirement that is now in force for those recertifying after May 1, 2021.</a:t>
            </a:r>
          </a:p>
          <a:p>
            <a:endParaRPr lang="en-US" dirty="0"/>
          </a:p>
          <a:p>
            <a:r>
              <a:rPr lang="en-US" dirty="0"/>
              <a:t>4</a:t>
            </a:r>
            <a:r>
              <a:rPr lang="en-US" baseline="30000" dirty="0"/>
              <a:t>th</a:t>
            </a:r>
            <a:r>
              <a:rPr lang="en-US" dirty="0"/>
              <a:t> We’re then going to talk about the categories in which you can earn </a:t>
            </a:r>
            <a:r>
              <a:rPr lang="en-US" dirty="0" err="1"/>
              <a:t>recertifcation</a:t>
            </a:r>
            <a:r>
              <a:rPr lang="en-US" dirty="0"/>
              <a:t> points.</a:t>
            </a:r>
          </a:p>
          <a:p>
            <a:endParaRPr lang="en-US" dirty="0"/>
          </a:p>
          <a:p>
            <a:r>
              <a:rPr lang="en-US" dirty="0"/>
              <a:t>Finally, we’ll talk about the new certification portal and where you can find resources to help you in your recertification journey.</a:t>
            </a:r>
          </a:p>
        </p:txBody>
      </p:sp>
      <p:sp>
        <p:nvSpPr>
          <p:cNvPr id="4" name="Slide Number Placeholder 3"/>
          <p:cNvSpPr>
            <a:spLocks noGrp="1"/>
          </p:cNvSpPr>
          <p:nvPr>
            <p:ph type="sldNum" sz="quarter" idx="5"/>
          </p:nvPr>
        </p:nvSpPr>
        <p:spPr/>
        <p:txBody>
          <a:bodyPr/>
          <a:lstStyle/>
          <a:p>
            <a:fld id="{41EEA48F-456D-4D4B-A5D0-894DFF6234DD}" type="slidenum">
              <a:rPr lang="en-US" smtClean="0"/>
              <a:t>2</a:t>
            </a:fld>
            <a:endParaRPr lang="en-US"/>
          </a:p>
        </p:txBody>
      </p:sp>
    </p:spTree>
    <p:extLst>
      <p:ext uri="{BB962C8B-B14F-4D97-AF65-F5344CB8AC3E}">
        <p14:creationId xmlns:p14="http://schemas.microsoft.com/office/powerpoint/2010/main" val="3089410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and publishing is intended to encourage you to write and publish articles on topics of interest to others in the field. The content must be on a talent development related topic – and it can’t be self published or part of an employer newsletter.  </a:t>
            </a:r>
          </a:p>
          <a:p>
            <a:endParaRPr lang="en-US" dirty="0"/>
          </a:p>
          <a:p>
            <a:r>
              <a:rPr lang="en-US" b="1" dirty="0"/>
              <a:t>Yes/No/Maybe</a:t>
            </a:r>
          </a:p>
          <a:p>
            <a:r>
              <a:rPr lang="en-US" dirty="0"/>
              <a:t>-Writing for your employers’ annual report</a:t>
            </a:r>
          </a:p>
          <a:p>
            <a:r>
              <a:rPr lang="en-US" dirty="0"/>
              <a:t>-Article for a professional journal</a:t>
            </a:r>
          </a:p>
          <a:p>
            <a:r>
              <a:rPr lang="en-US" dirty="0"/>
              <a:t>-Writing an article for your local newspaper</a:t>
            </a:r>
          </a:p>
          <a:p>
            <a:r>
              <a:rPr lang="en-US" dirty="0"/>
              <a:t>-Blog post you publish on your website</a:t>
            </a:r>
          </a:p>
        </p:txBody>
      </p:sp>
      <p:sp>
        <p:nvSpPr>
          <p:cNvPr id="4" name="Slide Number Placeholder 3"/>
          <p:cNvSpPr>
            <a:spLocks noGrp="1"/>
          </p:cNvSpPr>
          <p:nvPr>
            <p:ph type="sldNum" sz="quarter" idx="5"/>
          </p:nvPr>
        </p:nvSpPr>
        <p:spPr/>
        <p:txBody>
          <a:bodyPr/>
          <a:lstStyle/>
          <a:p>
            <a:fld id="{41EEA48F-456D-4D4B-A5D0-894DFF6234DD}" type="slidenum">
              <a:rPr lang="en-US" smtClean="0"/>
              <a:t>20</a:t>
            </a:fld>
            <a:endParaRPr lang="en-US"/>
          </a:p>
        </p:txBody>
      </p:sp>
    </p:spTree>
    <p:extLst>
      <p:ext uri="{BB962C8B-B14F-4D97-AF65-F5344CB8AC3E}">
        <p14:creationId xmlns:p14="http://schemas.microsoft.com/office/powerpoint/2010/main" val="1008696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Leadership &amp; Recognition category is designed to encourage you to volunteer for talent development related organizations and to provide leadership for the profession.</a:t>
            </a:r>
          </a:p>
          <a:p>
            <a:endParaRPr lang="en-US" dirty="0"/>
          </a:p>
          <a:p>
            <a:r>
              <a:rPr lang="en-US" dirty="0"/>
              <a:t>Examples can be serving on your local ATD chapter board, reviewing BEST awards for ATD, other volunteer activities for ATD or other TD related organizations.</a:t>
            </a:r>
          </a:p>
          <a:p>
            <a:endParaRPr lang="en-US" dirty="0"/>
          </a:p>
          <a:p>
            <a:r>
              <a:rPr lang="en-US" dirty="0"/>
              <a:t>The policies provide specific point values for various levels of involvement.  The points are not awarded hour for hour in this category.</a:t>
            </a:r>
          </a:p>
          <a:p>
            <a:endParaRPr lang="en-US" dirty="0"/>
          </a:p>
          <a:p>
            <a:r>
              <a:rPr lang="en-US" dirty="0"/>
              <a:t>For example, you receive 5 points for reviewing BEST awards.</a:t>
            </a:r>
          </a:p>
          <a:p>
            <a:r>
              <a:rPr lang="en-US" dirty="0"/>
              <a:t>We recently added ATD sanctioned mentoring to this category.</a:t>
            </a:r>
          </a:p>
          <a:p>
            <a:endParaRPr lang="en-US" dirty="0"/>
          </a:p>
          <a:p>
            <a:r>
              <a:rPr lang="en-US" dirty="0"/>
              <a:t>Examples:  yes/no/maybe</a:t>
            </a:r>
          </a:p>
          <a:p>
            <a:r>
              <a:rPr lang="en-US" dirty="0"/>
              <a:t>-Program committee chair for local SHRM chapter.</a:t>
            </a:r>
          </a:p>
          <a:p>
            <a:r>
              <a:rPr lang="en-US" dirty="0"/>
              <a:t>-Employee of the month award</a:t>
            </a:r>
          </a:p>
          <a:p>
            <a:r>
              <a:rPr lang="en-US" dirty="0"/>
              <a:t>-Working on ATD projects</a:t>
            </a:r>
          </a:p>
          <a:p>
            <a:r>
              <a:rPr lang="en-US" dirty="0"/>
              <a:t> </a:t>
            </a:r>
          </a:p>
        </p:txBody>
      </p:sp>
      <p:sp>
        <p:nvSpPr>
          <p:cNvPr id="4" name="Slide Number Placeholder 3"/>
          <p:cNvSpPr>
            <a:spLocks noGrp="1"/>
          </p:cNvSpPr>
          <p:nvPr>
            <p:ph type="sldNum" sz="quarter" idx="5"/>
          </p:nvPr>
        </p:nvSpPr>
        <p:spPr/>
        <p:txBody>
          <a:bodyPr/>
          <a:lstStyle/>
          <a:p>
            <a:fld id="{41EEA48F-456D-4D4B-A5D0-894DFF6234DD}" type="slidenum">
              <a:rPr lang="en-US" smtClean="0"/>
              <a:t>21</a:t>
            </a:fld>
            <a:endParaRPr lang="en-US"/>
          </a:p>
        </p:txBody>
      </p:sp>
    </p:spTree>
    <p:extLst>
      <p:ext uri="{BB962C8B-B14F-4D97-AF65-F5344CB8AC3E}">
        <p14:creationId xmlns:p14="http://schemas.microsoft.com/office/powerpoint/2010/main" val="1595682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you get points for being an active member of talent development related professional organizations.  For example, ATD National membership is worth 4 points per year.  ATD Local is 3 points per year.</a:t>
            </a:r>
          </a:p>
          <a:p>
            <a:endParaRPr lang="en-US" dirty="0"/>
          </a:p>
          <a:p>
            <a:r>
              <a:rPr lang="en-US" dirty="0"/>
              <a:t>Maximum points from membership = 10 points APTD/15 points CPTD</a:t>
            </a:r>
          </a:p>
          <a:p>
            <a:endParaRPr lang="en-US" dirty="0"/>
          </a:p>
          <a:p>
            <a:r>
              <a:rPr lang="en-US" dirty="0"/>
              <a:t>Examples:</a:t>
            </a:r>
          </a:p>
          <a:p>
            <a:r>
              <a:rPr lang="en-US" dirty="0"/>
              <a:t>-SHRM membership = 2 points per year</a:t>
            </a:r>
          </a:p>
          <a:p>
            <a:endParaRPr lang="en-US" dirty="0"/>
          </a:p>
          <a:p>
            <a:r>
              <a:rPr lang="en-US" dirty="0"/>
              <a:t>Yes/No/Maybe</a:t>
            </a:r>
          </a:p>
          <a:p>
            <a:r>
              <a:rPr lang="en-US" dirty="0"/>
              <a:t>-eLearning guild membership</a:t>
            </a:r>
          </a:p>
          <a:p>
            <a:r>
              <a:rPr lang="en-US" dirty="0"/>
              <a:t>-Rotary club membership</a:t>
            </a:r>
          </a:p>
          <a:p>
            <a:endParaRPr lang="en-US" dirty="0"/>
          </a:p>
        </p:txBody>
      </p:sp>
      <p:sp>
        <p:nvSpPr>
          <p:cNvPr id="4" name="Slide Number Placeholder 3"/>
          <p:cNvSpPr>
            <a:spLocks noGrp="1"/>
          </p:cNvSpPr>
          <p:nvPr>
            <p:ph type="sldNum" sz="quarter" idx="5"/>
          </p:nvPr>
        </p:nvSpPr>
        <p:spPr/>
        <p:txBody>
          <a:bodyPr/>
          <a:lstStyle/>
          <a:p>
            <a:fld id="{41EEA48F-456D-4D4B-A5D0-894DFF6234DD}" type="slidenum">
              <a:rPr lang="en-US" smtClean="0"/>
              <a:t>22</a:t>
            </a:fld>
            <a:endParaRPr lang="en-US"/>
          </a:p>
        </p:txBody>
      </p:sp>
    </p:spTree>
    <p:extLst>
      <p:ext uri="{BB962C8B-B14F-4D97-AF65-F5344CB8AC3E}">
        <p14:creationId xmlns:p14="http://schemas.microsoft.com/office/powerpoint/2010/main" val="1281649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 little bit about the audit process.  </a:t>
            </a:r>
          </a:p>
          <a:p>
            <a:endParaRPr lang="en-US" dirty="0"/>
          </a:p>
          <a:p>
            <a:r>
              <a:rPr lang="en-US" dirty="0"/>
              <a:t>When you submit your application, you need to provide details about the professional development you are claiming such as the dates attended, the topic and the organization providing the program. </a:t>
            </a:r>
          </a:p>
          <a:p>
            <a:endParaRPr lang="en-US" dirty="0"/>
          </a:p>
          <a:p>
            <a:r>
              <a:rPr lang="en-US" dirty="0"/>
              <a:t>You don’t have to provide supporting documentation unless you are selected for audit.</a:t>
            </a:r>
          </a:p>
          <a:p>
            <a:endParaRPr lang="en-US" dirty="0"/>
          </a:p>
          <a:p>
            <a:r>
              <a:rPr lang="en-US" dirty="0"/>
              <a:t>As soon as you submit your application,  you will be notified that you have been selected for audit and then will have to submit your documentation through the portal</a:t>
            </a:r>
          </a:p>
          <a:p>
            <a:endParaRPr lang="en-US" dirty="0"/>
          </a:p>
          <a:p>
            <a:r>
              <a:rPr lang="en-US" dirty="0">
                <a:hlinkClick r:id="rId3"/>
              </a:rPr>
              <a:t>www.td.org/certification/recertification-program</a:t>
            </a:r>
            <a:endParaRPr lang="en-US" dirty="0"/>
          </a:p>
          <a:p>
            <a:endParaRPr lang="en-US" dirty="0"/>
          </a:p>
        </p:txBody>
      </p:sp>
      <p:sp>
        <p:nvSpPr>
          <p:cNvPr id="4" name="Slide Number Placeholder 3"/>
          <p:cNvSpPr>
            <a:spLocks noGrp="1"/>
          </p:cNvSpPr>
          <p:nvPr>
            <p:ph type="sldNum" sz="quarter" idx="5"/>
          </p:nvPr>
        </p:nvSpPr>
        <p:spPr/>
        <p:txBody>
          <a:bodyPr/>
          <a:lstStyle/>
          <a:p>
            <a:fld id="{41EEA48F-456D-4D4B-A5D0-894DFF6234DD}" type="slidenum">
              <a:rPr lang="en-US" smtClean="0"/>
              <a:t>23</a:t>
            </a:fld>
            <a:endParaRPr lang="en-US"/>
          </a:p>
        </p:txBody>
      </p:sp>
    </p:spTree>
    <p:extLst>
      <p:ext uri="{BB962C8B-B14F-4D97-AF65-F5344CB8AC3E}">
        <p14:creationId xmlns:p14="http://schemas.microsoft.com/office/powerpoint/2010/main" val="2900955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take a few minutes to go over the new certification portal so you can see where you need to go to submit your information online</a:t>
            </a:r>
          </a:p>
        </p:txBody>
      </p:sp>
      <p:sp>
        <p:nvSpPr>
          <p:cNvPr id="4" name="Slide Number Placeholder 3"/>
          <p:cNvSpPr>
            <a:spLocks noGrp="1"/>
          </p:cNvSpPr>
          <p:nvPr>
            <p:ph type="sldNum" sz="quarter" idx="5"/>
          </p:nvPr>
        </p:nvSpPr>
        <p:spPr/>
        <p:txBody>
          <a:bodyPr/>
          <a:lstStyle/>
          <a:p>
            <a:fld id="{41EEA48F-456D-4D4B-A5D0-894DFF6234DD}" type="slidenum">
              <a:rPr lang="en-US" smtClean="0"/>
              <a:t>24</a:t>
            </a:fld>
            <a:endParaRPr lang="en-US"/>
          </a:p>
        </p:txBody>
      </p:sp>
    </p:spTree>
    <p:extLst>
      <p:ext uri="{BB962C8B-B14F-4D97-AF65-F5344CB8AC3E}">
        <p14:creationId xmlns:p14="http://schemas.microsoft.com/office/powerpoint/2010/main" val="1076931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do you find this portal?</a:t>
            </a:r>
          </a:p>
          <a:p>
            <a:endParaRPr lang="en-US" dirty="0"/>
          </a:p>
          <a:p>
            <a:r>
              <a:rPr lang="en-US" dirty="0"/>
              <a:t>One of the easiest places is on the td.org landing page – if you click on the Explore drop down menu, select Certification and you’ll see the certification portal over on the right.</a:t>
            </a:r>
          </a:p>
          <a:p>
            <a:endParaRPr lang="en-US" dirty="0"/>
          </a:p>
          <a:p>
            <a:r>
              <a:rPr lang="en-US" dirty="0"/>
              <a:t>Other places to go:</a:t>
            </a:r>
          </a:p>
          <a:p>
            <a:endParaRPr lang="en-US" dirty="0"/>
          </a:p>
          <a:p>
            <a:r>
              <a:rPr lang="en-US" dirty="0">
                <a:hlinkClick r:id="rId3"/>
              </a:rPr>
              <a:t>www.td.org/certification/recertification-program</a:t>
            </a:r>
            <a:r>
              <a:rPr lang="en-US" dirty="0"/>
              <a:t> this page has the policies, job aid for using the portal, a link to the portal and more.</a:t>
            </a:r>
          </a:p>
          <a:p>
            <a:endParaRPr lang="en-US" dirty="0"/>
          </a:p>
          <a:p>
            <a:r>
              <a:rPr lang="en-US" dirty="0"/>
              <a:t>Give them the long link?</a:t>
            </a:r>
          </a:p>
        </p:txBody>
      </p:sp>
      <p:sp>
        <p:nvSpPr>
          <p:cNvPr id="4" name="Slide Number Placeholder 3"/>
          <p:cNvSpPr>
            <a:spLocks noGrp="1"/>
          </p:cNvSpPr>
          <p:nvPr>
            <p:ph type="sldNum" sz="quarter" idx="5"/>
          </p:nvPr>
        </p:nvSpPr>
        <p:spPr/>
        <p:txBody>
          <a:bodyPr/>
          <a:lstStyle/>
          <a:p>
            <a:fld id="{41EEA48F-456D-4D4B-A5D0-894DFF6234DD}" type="slidenum">
              <a:rPr lang="en-US" smtClean="0"/>
              <a:t>25</a:t>
            </a:fld>
            <a:endParaRPr lang="en-US"/>
          </a:p>
        </p:txBody>
      </p:sp>
    </p:spTree>
    <p:extLst>
      <p:ext uri="{BB962C8B-B14F-4D97-AF65-F5344CB8AC3E}">
        <p14:creationId xmlns:p14="http://schemas.microsoft.com/office/powerpoint/2010/main" val="1528647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7" y="4518600"/>
            <a:ext cx="5681980" cy="3696712"/>
          </a:xfrm>
        </p:spPr>
        <p:txBody>
          <a:bodyPr/>
          <a:lstStyle/>
          <a:p>
            <a:r>
              <a:rPr lang="en-US" dirty="0"/>
              <a:t>We’re very excited about the new portal because it makes recertification so much easier for everyone.  When you login to the certification portal, you will see a landing page that looks like this page.</a:t>
            </a:r>
          </a:p>
          <a:p>
            <a:endParaRPr lang="en-US" dirty="0"/>
          </a:p>
          <a:p>
            <a:pPr marL="173113" indent="-173113">
              <a:buFont typeface="Arial" panose="020B0604020202020204" pitchFamily="34" charset="0"/>
              <a:buChar char="•"/>
            </a:pPr>
            <a:r>
              <a:rPr lang="en-US" dirty="0"/>
              <a:t>You can enter continuing education and other activities at any time</a:t>
            </a:r>
          </a:p>
          <a:p>
            <a:pPr marL="173113" indent="-173113">
              <a:buFont typeface="Arial" panose="020B0604020202020204" pitchFamily="34" charset="0"/>
              <a:buChar char="•"/>
            </a:pPr>
            <a:r>
              <a:rPr lang="en-US" dirty="0"/>
              <a:t>It will show you your progress towards recertification – number of points remaining</a:t>
            </a:r>
          </a:p>
          <a:p>
            <a:pPr marL="173113" indent="-173113">
              <a:buFont typeface="Arial" panose="020B0604020202020204" pitchFamily="34" charset="0"/>
              <a:buChar char="•"/>
            </a:pPr>
            <a:r>
              <a:rPr lang="en-US" dirty="0"/>
              <a:t>The platform will also do the math for you and will not accept points above the maximums or below the minimums</a:t>
            </a:r>
          </a:p>
          <a:p>
            <a:pPr marL="173113" indent="-173113">
              <a:buFont typeface="Arial" panose="020B0604020202020204" pitchFamily="34" charset="0"/>
              <a:buChar char="•"/>
            </a:pPr>
            <a:r>
              <a:rPr lang="en-US" dirty="0"/>
              <a:t>You will be able to easily find your recertification dates  </a:t>
            </a:r>
          </a:p>
          <a:p>
            <a:pPr marL="173113" indent="-173113">
              <a:buFont typeface="Arial" panose="020B0604020202020204" pitchFamily="34" charset="0"/>
              <a:buChar char="•"/>
            </a:pPr>
            <a:r>
              <a:rPr lang="en-US" dirty="0"/>
              <a:t>No more paper or emailed applications</a:t>
            </a:r>
          </a:p>
          <a:p>
            <a:pPr marL="173113" indent="-173113">
              <a:buFont typeface="Arial" panose="020B0604020202020204" pitchFamily="34" charset="0"/>
              <a:buChar char="•"/>
            </a:pPr>
            <a:r>
              <a:rPr lang="en-US" dirty="0"/>
              <a:t>Automated reminders</a:t>
            </a:r>
          </a:p>
          <a:p>
            <a:pPr marL="173113" indent="-173113">
              <a:buFont typeface="Arial" panose="020B0604020202020204" pitchFamily="34" charset="0"/>
              <a:buChar char="•"/>
            </a:pPr>
            <a:endParaRPr lang="en-US" dirty="0"/>
          </a:p>
          <a:p>
            <a:r>
              <a:rPr lang="en-US" dirty="0"/>
              <a:t>From this page, you can click on either of the links under requirements or on the left hand side where it says manage activities.</a:t>
            </a:r>
          </a:p>
          <a:p>
            <a:endParaRPr lang="en-US" dirty="0">
              <a:hlinkClick r:id="rId3"/>
            </a:endParaRPr>
          </a:p>
          <a:p>
            <a:endParaRPr lang="en-US" dirty="0">
              <a:hlinkClick r:id="rId3"/>
            </a:endParaRPr>
          </a:p>
          <a:p>
            <a:endParaRPr lang="en-US" dirty="0">
              <a:hlinkClick r:id="rId3"/>
            </a:endParaRPr>
          </a:p>
          <a:p>
            <a:r>
              <a:rPr lang="en-US" dirty="0">
                <a:hlinkClick r:id="rId3"/>
              </a:rPr>
              <a:t>https://www.td.org/certification/recertification-program</a:t>
            </a:r>
            <a:endParaRPr lang="en-US" dirty="0"/>
          </a:p>
          <a:p>
            <a:pPr marL="173113" indent="-173113">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EEA48F-456D-4D4B-A5D0-894DFF6234DD}" type="slidenum">
              <a:rPr lang="en-US" smtClean="0"/>
              <a:t>26</a:t>
            </a:fld>
            <a:endParaRPr lang="en-US"/>
          </a:p>
        </p:txBody>
      </p:sp>
    </p:spTree>
    <p:extLst>
      <p:ext uri="{BB962C8B-B14F-4D97-AF65-F5344CB8AC3E}">
        <p14:creationId xmlns:p14="http://schemas.microsoft.com/office/powerpoint/2010/main" val="164304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on that will take you to your professional development entries.  To add more entries, just click on Add Professional Development at the bottom of the screen.</a:t>
            </a:r>
          </a:p>
        </p:txBody>
      </p:sp>
      <p:sp>
        <p:nvSpPr>
          <p:cNvPr id="4" name="Slide Number Placeholder 3"/>
          <p:cNvSpPr>
            <a:spLocks noGrp="1"/>
          </p:cNvSpPr>
          <p:nvPr>
            <p:ph type="sldNum" sz="quarter" idx="5"/>
          </p:nvPr>
        </p:nvSpPr>
        <p:spPr/>
        <p:txBody>
          <a:bodyPr/>
          <a:lstStyle/>
          <a:p>
            <a:fld id="{41EEA48F-456D-4D4B-A5D0-894DFF6234DD}" type="slidenum">
              <a:rPr lang="en-US" smtClean="0"/>
              <a:t>27</a:t>
            </a:fld>
            <a:endParaRPr lang="en-US"/>
          </a:p>
        </p:txBody>
      </p:sp>
    </p:spTree>
    <p:extLst>
      <p:ext uri="{BB962C8B-B14F-4D97-AF65-F5344CB8AC3E}">
        <p14:creationId xmlns:p14="http://schemas.microsoft.com/office/powerpoint/2010/main" val="1621554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on add professional development, you will need to select a category, such as new capabilities, leadership &amp; recognition and so forth.  </a:t>
            </a:r>
          </a:p>
          <a:p>
            <a:endParaRPr lang="en-US" dirty="0"/>
          </a:p>
          <a:p>
            <a:r>
              <a:rPr lang="en-US" dirty="0"/>
              <a:t>Once you select a category, the rules for that category will appear on the screen along with the fields you need to complete.  Generally, you will need the dates you completed the activity, the number of points you are requesting, the title and organization that provided the program, etc.</a:t>
            </a:r>
          </a:p>
          <a:p>
            <a:endParaRPr lang="en-US" dirty="0"/>
          </a:p>
          <a:p>
            <a:r>
              <a:rPr lang="en-US" dirty="0"/>
              <a:t>Once you have entered enough points, click on the Home button on the left hand side of the screen.</a:t>
            </a:r>
          </a:p>
        </p:txBody>
      </p:sp>
      <p:sp>
        <p:nvSpPr>
          <p:cNvPr id="4" name="Slide Number Placeholder 3"/>
          <p:cNvSpPr>
            <a:spLocks noGrp="1"/>
          </p:cNvSpPr>
          <p:nvPr>
            <p:ph type="sldNum" sz="quarter" idx="5"/>
          </p:nvPr>
        </p:nvSpPr>
        <p:spPr/>
        <p:txBody>
          <a:bodyPr/>
          <a:lstStyle/>
          <a:p>
            <a:fld id="{41EEA48F-456D-4D4B-A5D0-894DFF6234DD}" type="slidenum">
              <a:rPr lang="en-US" smtClean="0"/>
              <a:t>28</a:t>
            </a:fld>
            <a:endParaRPr lang="en-US"/>
          </a:p>
        </p:txBody>
      </p:sp>
    </p:spTree>
    <p:extLst>
      <p:ext uri="{BB962C8B-B14F-4D97-AF65-F5344CB8AC3E}">
        <p14:creationId xmlns:p14="http://schemas.microsoft.com/office/powerpoint/2010/main" val="1799239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will take you back to your certification portal landing page.  If your progress bar has turned green, you should also see a button that says Ready to Renew?  At that point, you submit your renewal and will be asked some demographic questions.  Once you click Pay you will be taken to the td.org payment portal to complete your transaction.</a:t>
            </a:r>
          </a:p>
          <a:p>
            <a:endParaRPr lang="en-US" dirty="0"/>
          </a:p>
          <a:p>
            <a:endParaRPr lang="en-US" dirty="0"/>
          </a:p>
        </p:txBody>
      </p:sp>
      <p:sp>
        <p:nvSpPr>
          <p:cNvPr id="4" name="Slide Number Placeholder 3"/>
          <p:cNvSpPr>
            <a:spLocks noGrp="1"/>
          </p:cNvSpPr>
          <p:nvPr>
            <p:ph type="sldNum" sz="quarter" idx="5"/>
          </p:nvPr>
        </p:nvSpPr>
        <p:spPr/>
        <p:txBody>
          <a:bodyPr/>
          <a:lstStyle/>
          <a:p>
            <a:fld id="{41EEA48F-456D-4D4B-A5D0-894DFF6234DD}" type="slidenum">
              <a:rPr lang="en-US" smtClean="0"/>
              <a:t>29</a:t>
            </a:fld>
            <a:endParaRPr lang="en-US"/>
          </a:p>
        </p:txBody>
      </p:sp>
    </p:spTree>
    <p:extLst>
      <p:ext uri="{BB962C8B-B14F-4D97-AF65-F5344CB8AC3E}">
        <p14:creationId xmlns:p14="http://schemas.microsoft.com/office/powerpoint/2010/main" val="234895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little background on the Talent Development Capability Model adopted last year</a:t>
            </a:r>
          </a:p>
        </p:txBody>
      </p:sp>
      <p:sp>
        <p:nvSpPr>
          <p:cNvPr id="4" name="Slide Number Placeholder 3"/>
          <p:cNvSpPr>
            <a:spLocks noGrp="1"/>
          </p:cNvSpPr>
          <p:nvPr>
            <p:ph type="sldNum" sz="quarter" idx="5"/>
          </p:nvPr>
        </p:nvSpPr>
        <p:spPr/>
        <p:txBody>
          <a:bodyPr/>
          <a:lstStyle/>
          <a:p>
            <a:fld id="{41EEA48F-456D-4D4B-A5D0-894DFF6234DD}" type="slidenum">
              <a:rPr lang="en-US" smtClean="0"/>
              <a:t>3</a:t>
            </a:fld>
            <a:endParaRPr lang="en-US"/>
          </a:p>
        </p:txBody>
      </p:sp>
    </p:spTree>
    <p:extLst>
      <p:ext uri="{BB962C8B-B14F-4D97-AF65-F5344CB8AC3E}">
        <p14:creationId xmlns:p14="http://schemas.microsoft.com/office/powerpoint/2010/main" val="71506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common problems that people run into:</a:t>
            </a:r>
          </a:p>
          <a:p>
            <a:endParaRPr lang="en-US" dirty="0"/>
          </a:p>
          <a:p>
            <a:pPr marL="228600" indent="-228600">
              <a:buAutoNum type="arabicParenR"/>
            </a:pPr>
            <a:r>
              <a:rPr lang="en-US" dirty="0"/>
              <a:t>When you try logging in to the certification portal you just see the normal td.org landing page – you do not get the certification portal.  THIS USUALLY MEANS THAT YOU HAVE A DUPLICATE RECORD on td.org and the system can’t find your certification record.  If you have this problem, email me at </a:t>
            </a:r>
            <a:r>
              <a:rPr lang="en-US" dirty="0">
                <a:hlinkClick r:id="rId3"/>
              </a:rPr>
              <a:t>recertification@td.org</a:t>
            </a:r>
            <a:r>
              <a:rPr lang="en-US" dirty="0"/>
              <a:t> and we’ll get your record straightened out.</a:t>
            </a:r>
          </a:p>
          <a:p>
            <a:pPr marL="228600" indent="-228600">
              <a:buAutoNum type="arabicParenR"/>
            </a:pPr>
            <a:r>
              <a:rPr lang="en-US" dirty="0"/>
              <a:t>Your email address on file with td.org has changed, but you haven’t logged into the certification portal, so we have your old email address.  PLEASE try logging into the certification portal NOW to make sure we have your correct email address.  All reminder notices go to the email address on record with the certification institute.</a:t>
            </a:r>
          </a:p>
          <a:p>
            <a:pPr marL="228600" indent="-228600">
              <a:buAutoNum type="arabicParenR"/>
            </a:pPr>
            <a:r>
              <a:rPr lang="en-US" dirty="0"/>
              <a:t>You login to the certification portal, but there isn’t a progress bar – the screen doesn’t look like the one I showed you.  Make sure that </a:t>
            </a:r>
            <a:r>
              <a:rPr lang="en-US" dirty="0" err="1"/>
              <a:t>Javascript</a:t>
            </a:r>
            <a:r>
              <a:rPr lang="en-US" dirty="0"/>
              <a:t> is enabled in the browser you’re using.  Chrome usually works well – we seem to have the most problems with Internet Explorer.</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41EEA48F-456D-4D4B-A5D0-894DFF6234DD}" type="slidenum">
              <a:rPr lang="en-US" smtClean="0"/>
              <a:t>30</a:t>
            </a:fld>
            <a:endParaRPr lang="en-US"/>
          </a:p>
        </p:txBody>
      </p:sp>
    </p:spTree>
    <p:extLst>
      <p:ext uri="{BB962C8B-B14F-4D97-AF65-F5344CB8AC3E}">
        <p14:creationId xmlns:p14="http://schemas.microsoft.com/office/powerpoint/2010/main" val="37702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resources exist to help you with your recertification?  </a:t>
            </a:r>
          </a:p>
          <a:p>
            <a:endParaRPr lang="en-US" dirty="0"/>
          </a:p>
          <a:p>
            <a:endParaRPr lang="en-US" dirty="0"/>
          </a:p>
        </p:txBody>
      </p:sp>
      <p:sp>
        <p:nvSpPr>
          <p:cNvPr id="4" name="Slide Number Placeholder 3"/>
          <p:cNvSpPr>
            <a:spLocks noGrp="1"/>
          </p:cNvSpPr>
          <p:nvPr>
            <p:ph type="sldNum" sz="quarter" idx="5"/>
          </p:nvPr>
        </p:nvSpPr>
        <p:spPr/>
        <p:txBody>
          <a:bodyPr/>
          <a:lstStyle/>
          <a:p>
            <a:fld id="{41EEA48F-456D-4D4B-A5D0-894DFF6234DD}" type="slidenum">
              <a:rPr lang="en-US" smtClean="0"/>
              <a:t>31</a:t>
            </a:fld>
            <a:endParaRPr lang="en-US"/>
          </a:p>
        </p:txBody>
      </p:sp>
    </p:spTree>
    <p:extLst>
      <p:ext uri="{BB962C8B-B14F-4D97-AF65-F5344CB8AC3E}">
        <p14:creationId xmlns:p14="http://schemas.microsoft.com/office/powerpoint/2010/main" val="4168737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helpful new feature on the website is the </a:t>
            </a:r>
            <a:r>
              <a:rPr lang="en-US" dirty="0" err="1"/>
              <a:t>MyATD</a:t>
            </a:r>
            <a:r>
              <a:rPr lang="en-US" dirty="0"/>
              <a:t> dashboard area.  If you login to td.org and click </a:t>
            </a:r>
            <a:r>
              <a:rPr lang="en-US" dirty="0" err="1"/>
              <a:t>MyATD</a:t>
            </a:r>
            <a:r>
              <a:rPr lang="en-US" dirty="0"/>
              <a:t>, you’ll see information about your certification, your membership status and much more.</a:t>
            </a:r>
          </a:p>
        </p:txBody>
      </p:sp>
      <p:sp>
        <p:nvSpPr>
          <p:cNvPr id="4" name="Slide Number Placeholder 3"/>
          <p:cNvSpPr>
            <a:spLocks noGrp="1"/>
          </p:cNvSpPr>
          <p:nvPr>
            <p:ph type="sldNum" sz="quarter" idx="5"/>
          </p:nvPr>
        </p:nvSpPr>
        <p:spPr/>
        <p:txBody>
          <a:bodyPr/>
          <a:lstStyle/>
          <a:p>
            <a:fld id="{41EEA48F-456D-4D4B-A5D0-894DFF6234DD}" type="slidenum">
              <a:rPr lang="en-US" smtClean="0"/>
              <a:t>32</a:t>
            </a:fld>
            <a:endParaRPr lang="en-US"/>
          </a:p>
        </p:txBody>
      </p:sp>
    </p:spTree>
    <p:extLst>
      <p:ext uri="{BB962C8B-B14F-4D97-AF65-F5344CB8AC3E}">
        <p14:creationId xmlns:p14="http://schemas.microsoft.com/office/powerpoint/2010/main" val="2049167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click on My Activity, you’ll see your ATD courses and transcript and if you scroll down, you’ll see your conferences and webinars that you’ve attended or registered for.</a:t>
            </a:r>
          </a:p>
          <a:p>
            <a:endParaRPr lang="en-US" dirty="0"/>
          </a:p>
          <a:p>
            <a:r>
              <a:rPr lang="en-US" dirty="0"/>
              <a:t>A lot of very helpful information in the </a:t>
            </a:r>
            <a:r>
              <a:rPr lang="en-US" dirty="0" err="1"/>
              <a:t>MyATD</a:t>
            </a:r>
            <a:r>
              <a:rPr lang="en-US" dirty="0"/>
              <a:t> dashboard.</a:t>
            </a:r>
          </a:p>
        </p:txBody>
      </p:sp>
      <p:sp>
        <p:nvSpPr>
          <p:cNvPr id="4" name="Slide Number Placeholder 3"/>
          <p:cNvSpPr>
            <a:spLocks noGrp="1"/>
          </p:cNvSpPr>
          <p:nvPr>
            <p:ph type="sldNum" sz="quarter" idx="5"/>
          </p:nvPr>
        </p:nvSpPr>
        <p:spPr/>
        <p:txBody>
          <a:bodyPr/>
          <a:lstStyle/>
          <a:p>
            <a:fld id="{41EEA48F-456D-4D4B-A5D0-894DFF6234DD}" type="slidenum">
              <a:rPr lang="en-US" smtClean="0"/>
              <a:t>33</a:t>
            </a:fld>
            <a:endParaRPr lang="en-US"/>
          </a:p>
        </p:txBody>
      </p:sp>
    </p:spTree>
    <p:extLst>
      <p:ext uri="{BB962C8B-B14F-4D97-AF65-F5344CB8AC3E}">
        <p14:creationId xmlns:p14="http://schemas.microsoft.com/office/powerpoint/2010/main" val="2501039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recertification program page, you can find the policies, portal job aid, a list of free and inexpensive recertification activities and so forth.</a:t>
            </a:r>
          </a:p>
          <a:p>
            <a:endParaRPr lang="en-US" dirty="0"/>
          </a:p>
          <a:p>
            <a:r>
              <a:rPr lang="en-US" dirty="0"/>
              <a:t>The links to all of these items will be in the pdf that you’ll get a link for tomorrow.</a:t>
            </a:r>
          </a:p>
          <a:p>
            <a:r>
              <a:rPr lang="en-US" dirty="0">
                <a:hlinkClick r:id="rId3"/>
              </a:rPr>
              <a:t>Book mark this page because it has job aids and other useful information</a:t>
            </a:r>
          </a:p>
          <a:p>
            <a:endParaRPr lang="en-US" dirty="0">
              <a:hlinkClick r:id="rId3"/>
            </a:endParaRPr>
          </a:p>
          <a:p>
            <a:r>
              <a:rPr lang="en-US">
                <a:hlinkClick r:id="rId3"/>
              </a:rPr>
              <a:t>www.td.org/certification/recertification-program</a:t>
            </a:r>
            <a:endParaRPr lang="en-US"/>
          </a:p>
          <a:p>
            <a:endParaRPr lang="en-US" dirty="0"/>
          </a:p>
          <a:p>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41EEA48F-456D-4D4B-A5D0-894DFF6234DD}" type="slidenum">
              <a:rPr lang="en-US" smtClean="0"/>
              <a:t>34</a:t>
            </a:fld>
            <a:endParaRPr lang="en-US"/>
          </a:p>
        </p:txBody>
      </p:sp>
    </p:spTree>
    <p:extLst>
      <p:ext uri="{BB962C8B-B14F-4D97-AF65-F5344CB8AC3E}">
        <p14:creationId xmlns:p14="http://schemas.microsoft.com/office/powerpoint/2010/main" val="2578212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EA48F-456D-4D4B-A5D0-894DFF6234DD}" type="slidenum">
              <a:rPr lang="en-US" smtClean="0"/>
              <a:t>35</a:t>
            </a:fld>
            <a:endParaRPr lang="en-US"/>
          </a:p>
        </p:txBody>
      </p:sp>
    </p:spTree>
    <p:extLst>
      <p:ext uri="{BB962C8B-B14F-4D97-AF65-F5344CB8AC3E}">
        <p14:creationId xmlns:p14="http://schemas.microsoft.com/office/powerpoint/2010/main" val="1871759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617538"/>
            <a:ext cx="4225925" cy="3168650"/>
          </a:xfrm>
        </p:spPr>
      </p:sp>
      <p:sp>
        <p:nvSpPr>
          <p:cNvPr id="3" name="Notes Placeholder 2"/>
          <p:cNvSpPr>
            <a:spLocks noGrp="1"/>
          </p:cNvSpPr>
          <p:nvPr>
            <p:ph type="body" idx="1"/>
          </p:nvPr>
        </p:nvSpPr>
        <p:spPr>
          <a:xfrm>
            <a:off x="858867" y="4057106"/>
            <a:ext cx="5681980" cy="4390875"/>
          </a:xfrm>
        </p:spPr>
        <p:txBody>
          <a:bodyPr/>
          <a:lstStyle/>
          <a:p>
            <a:r>
              <a:rPr lang="en-US" dirty="0"/>
              <a:t>The Talent Development Capability Model adopted in early 2020 was based on extensive industry research done in 2019 (many of you likely participated in the survey).</a:t>
            </a:r>
          </a:p>
          <a:p>
            <a:endParaRPr lang="en-US" dirty="0"/>
          </a:p>
          <a:p>
            <a:r>
              <a:rPr lang="en-US" dirty="0"/>
              <a:t>The Capability model encompasses three domains of practice that outline the personal, professional and organizational capabilities required for talent development professionals to be successful in the field. </a:t>
            </a:r>
          </a:p>
          <a:p>
            <a:endParaRPr lang="en-US" dirty="0"/>
          </a:p>
          <a:p>
            <a:r>
              <a:rPr lang="en-US" dirty="0"/>
              <a:t>These domains are then broken into twenty-three Capabilities encompassing 188 knowledge and skill statements that outline what talent development professionals need to KNOW and DO in order to be effective.</a:t>
            </a:r>
          </a:p>
          <a:p>
            <a:endParaRPr lang="en-US" dirty="0"/>
          </a:p>
          <a:p>
            <a:r>
              <a:rPr lang="en-US" dirty="0"/>
              <a:t>The APTD and CPTD certification exams are based on a SUBSET of the knowledge and skill statements contained in the model that were deemed to be most important at specific points in a career.</a:t>
            </a:r>
          </a:p>
          <a:p>
            <a:endParaRPr lang="en-US" dirty="0"/>
          </a:p>
        </p:txBody>
      </p:sp>
      <p:sp>
        <p:nvSpPr>
          <p:cNvPr id="4" name="Slide Number Placeholder 3"/>
          <p:cNvSpPr>
            <a:spLocks noGrp="1"/>
          </p:cNvSpPr>
          <p:nvPr>
            <p:ph type="sldNum" sz="quarter" idx="5"/>
          </p:nvPr>
        </p:nvSpPr>
        <p:spPr/>
        <p:txBody>
          <a:bodyPr/>
          <a:lstStyle/>
          <a:p>
            <a:fld id="{6063D534-39D9-C74F-9787-C6FDC286B455}" type="slidenum">
              <a:rPr lang="en-US" smtClean="0"/>
              <a:t>4</a:t>
            </a:fld>
            <a:endParaRPr lang="en-US" dirty="0"/>
          </a:p>
        </p:txBody>
      </p:sp>
    </p:spTree>
    <p:extLst>
      <p:ext uri="{BB962C8B-B14F-4D97-AF65-F5344CB8AC3E}">
        <p14:creationId xmlns:p14="http://schemas.microsoft.com/office/powerpoint/2010/main" val="2557582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capabilities included in each of the three domain areas are shown on this diagram.  I know the print is small. For a deeper dive into the model, visit the interactive site or view one of the webcasts we held last year that went into detail about the model. </a:t>
            </a:r>
          </a:p>
          <a:p>
            <a:endParaRPr lang="en-US" sz="1600" dirty="0"/>
          </a:p>
          <a:p>
            <a:r>
              <a:rPr lang="en-US" sz="1600" dirty="0"/>
              <a:t>Chat out the links:</a:t>
            </a:r>
          </a:p>
          <a:p>
            <a:r>
              <a:rPr lang="en-US" sz="1600" dirty="0"/>
              <a:t>Links: </a:t>
            </a:r>
            <a:r>
              <a:rPr lang="en-US" sz="1600" dirty="0">
                <a:hlinkClick r:id="rId3"/>
              </a:rPr>
              <a:t>www.td.org/capability-model</a:t>
            </a:r>
            <a:endParaRPr lang="en-US" sz="1600" dirty="0"/>
          </a:p>
          <a:p>
            <a:r>
              <a:rPr lang="en-US" sz="1600" dirty="0"/>
              <a:t>Webcast: </a:t>
            </a:r>
            <a:r>
              <a:rPr lang="en-US" sz="1800" dirty="0">
                <a:hlinkClick r:id="rId4"/>
              </a:rPr>
              <a:t>https://webcasts.td.org/webinar/3611</a:t>
            </a:r>
            <a:endParaRPr lang="en-US" sz="1600" dirty="0"/>
          </a:p>
          <a:p>
            <a:endParaRPr lang="en-US" sz="1600" dirty="0"/>
          </a:p>
          <a:p>
            <a:endParaRPr lang="en-US" sz="1600" dirty="0"/>
          </a:p>
          <a:p>
            <a:endParaRPr lang="en-US" sz="1600" dirty="0"/>
          </a:p>
          <a:p>
            <a:endParaRPr lang="en-US" dirty="0"/>
          </a:p>
          <a:p>
            <a:endParaRPr lang="en-US" dirty="0"/>
          </a:p>
        </p:txBody>
      </p:sp>
      <p:sp>
        <p:nvSpPr>
          <p:cNvPr id="4" name="Slide Number Placeholder 3"/>
          <p:cNvSpPr>
            <a:spLocks noGrp="1"/>
          </p:cNvSpPr>
          <p:nvPr>
            <p:ph type="sldNum" sz="quarter" idx="5"/>
          </p:nvPr>
        </p:nvSpPr>
        <p:spPr/>
        <p:txBody>
          <a:bodyPr/>
          <a:lstStyle/>
          <a:p>
            <a:fld id="{41EEA48F-456D-4D4B-A5D0-894DFF6234DD}" type="slidenum">
              <a:rPr lang="en-US" smtClean="0"/>
              <a:t>5</a:t>
            </a:fld>
            <a:endParaRPr lang="en-US"/>
          </a:p>
        </p:txBody>
      </p:sp>
    </p:spTree>
    <p:extLst>
      <p:ext uri="{BB962C8B-B14F-4D97-AF65-F5344CB8AC3E}">
        <p14:creationId xmlns:p14="http://schemas.microsoft.com/office/powerpoint/2010/main" val="62542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those of you who originally got certified under one of ATD’s earlier competency models, this chart shows a comparison from the 2013 competency model to the capabilities in the current model.  </a:t>
            </a:r>
          </a:p>
          <a:p>
            <a:endParaRPr lang="en-US" dirty="0"/>
          </a:p>
          <a:p>
            <a:r>
              <a:rPr lang="en-US" dirty="0"/>
              <a:t>You’ll see that for some of the old areas of expertise (such as Managing Learning Programs) the skills were redistributed across a range of capabilities, but none of the topics were eliminated, just redefined.</a:t>
            </a:r>
          </a:p>
          <a:p>
            <a:endParaRPr lang="en-US" dirty="0"/>
          </a:p>
          <a:p>
            <a:r>
              <a:rPr lang="en-US" dirty="0"/>
              <a:t>And, while some of the names are the same, the knowledge and skill statements did change – they now more clearly delineate the skills and knowledge needed in each of these areas.</a:t>
            </a:r>
          </a:p>
          <a:p>
            <a:endParaRPr lang="en-US" dirty="0"/>
          </a:p>
          <a:p>
            <a:r>
              <a:rPr lang="en-US" dirty="0"/>
              <a:t>Again, to look at it more in depth, </a:t>
            </a:r>
            <a:r>
              <a:rPr lang="en-US" dirty="0">
                <a:hlinkClick r:id="rId3"/>
              </a:rPr>
              <a:t>www.td.org/capability-model</a:t>
            </a:r>
            <a:r>
              <a:rPr lang="en-US" dirty="0"/>
              <a:t> and take the self assessment.</a:t>
            </a:r>
          </a:p>
          <a:p>
            <a:endParaRPr lang="en-US" dirty="0"/>
          </a:p>
        </p:txBody>
      </p:sp>
      <p:sp>
        <p:nvSpPr>
          <p:cNvPr id="4" name="Slide Number Placeholder 3"/>
          <p:cNvSpPr>
            <a:spLocks noGrp="1"/>
          </p:cNvSpPr>
          <p:nvPr>
            <p:ph type="sldNum" sz="quarter" idx="5"/>
          </p:nvPr>
        </p:nvSpPr>
        <p:spPr/>
        <p:txBody>
          <a:bodyPr/>
          <a:lstStyle/>
          <a:p>
            <a:fld id="{41EEA48F-456D-4D4B-A5D0-894DFF6234DD}" type="slidenum">
              <a:rPr lang="en-US" smtClean="0"/>
              <a:t>6</a:t>
            </a:fld>
            <a:endParaRPr lang="en-US"/>
          </a:p>
        </p:txBody>
      </p:sp>
    </p:spTree>
    <p:extLst>
      <p:ext uri="{BB962C8B-B14F-4D97-AF65-F5344CB8AC3E}">
        <p14:creationId xmlns:p14="http://schemas.microsoft.com/office/powerpoint/2010/main" val="419861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go over some recertification basics.  For some of you, this will be review, but for others it’s all new!</a:t>
            </a:r>
          </a:p>
        </p:txBody>
      </p:sp>
      <p:sp>
        <p:nvSpPr>
          <p:cNvPr id="4" name="Slide Number Placeholder 3"/>
          <p:cNvSpPr>
            <a:spLocks noGrp="1"/>
          </p:cNvSpPr>
          <p:nvPr>
            <p:ph type="sldNum" sz="quarter" idx="5"/>
          </p:nvPr>
        </p:nvSpPr>
        <p:spPr/>
        <p:txBody>
          <a:bodyPr/>
          <a:lstStyle/>
          <a:p>
            <a:fld id="{41EEA48F-456D-4D4B-A5D0-894DFF6234DD}" type="slidenum">
              <a:rPr lang="en-US" smtClean="0"/>
              <a:t>7</a:t>
            </a:fld>
            <a:endParaRPr lang="en-US"/>
          </a:p>
        </p:txBody>
      </p:sp>
    </p:spTree>
    <p:extLst>
      <p:ext uri="{BB962C8B-B14F-4D97-AF65-F5344CB8AC3E}">
        <p14:creationId xmlns:p14="http://schemas.microsoft.com/office/powerpoint/2010/main" val="310594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first of all, why do you even need to recertify?  As credential holders, ATD Certification Institute stands behind you to vouch for your skills and knowledge.  So, how do we know if you are maintaining your edge?</a:t>
            </a:r>
          </a:p>
          <a:p>
            <a:endParaRPr lang="en-US" b="1" dirty="0"/>
          </a:p>
          <a:p>
            <a:r>
              <a:rPr lang="en-US" b="1" dirty="0"/>
              <a:t>By recertifying, credential holders </a:t>
            </a:r>
            <a:r>
              <a:rPr lang="en-US" dirty="0"/>
              <a:t>periodically show what they have done to maintain their knowledge and skills.  This is typically done by attending continuing education programs or engaging in other activities that show continued growth and learning in the profession.</a:t>
            </a:r>
          </a:p>
          <a:p>
            <a:endParaRPr lang="en-US" dirty="0"/>
          </a:p>
          <a:p>
            <a:r>
              <a:rPr lang="en-US" dirty="0"/>
              <a:t>The recertification process provides assurance to employers and clients that credential holders are staying abreast of the field and are continuing to build their skills over time.</a:t>
            </a:r>
          </a:p>
        </p:txBody>
      </p:sp>
      <p:sp>
        <p:nvSpPr>
          <p:cNvPr id="4" name="Slide Number Placeholder 3"/>
          <p:cNvSpPr>
            <a:spLocks noGrp="1"/>
          </p:cNvSpPr>
          <p:nvPr>
            <p:ph type="sldNum" sz="quarter" idx="5"/>
          </p:nvPr>
        </p:nvSpPr>
        <p:spPr/>
        <p:txBody>
          <a:bodyPr/>
          <a:lstStyle/>
          <a:p>
            <a:fld id="{6063D534-39D9-C74F-9787-C6FDC286B455}" type="slidenum">
              <a:rPr lang="en-US" smtClean="0"/>
              <a:t>8</a:t>
            </a:fld>
            <a:endParaRPr lang="en-US" dirty="0"/>
          </a:p>
        </p:txBody>
      </p:sp>
    </p:spTree>
    <p:extLst>
      <p:ext uri="{BB962C8B-B14F-4D97-AF65-F5344CB8AC3E}">
        <p14:creationId xmlns:p14="http://schemas.microsoft.com/office/powerpoint/2010/main" val="388451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recertification basics.</a:t>
            </a:r>
          </a:p>
          <a:p>
            <a:endParaRPr lang="en-US" dirty="0"/>
          </a:p>
          <a:p>
            <a:pPr marL="228600" indent="-228600">
              <a:buAutoNum type="arabicParenR"/>
            </a:pPr>
            <a:r>
              <a:rPr lang="en-US" dirty="0"/>
              <a:t>You must recertify every three years</a:t>
            </a:r>
          </a:p>
          <a:p>
            <a:pPr marL="228600" indent="-228600">
              <a:buAutoNum type="arabicParenR"/>
            </a:pPr>
            <a:r>
              <a:rPr lang="en-US" dirty="0"/>
              <a:t>CPTDs must earn 60 points and APTDs must earn 40 points towards recertification</a:t>
            </a:r>
          </a:p>
          <a:p>
            <a:pPr marL="228600" indent="-228600">
              <a:buAutoNum type="arabicParenR"/>
            </a:pPr>
            <a:r>
              <a:rPr lang="en-US" dirty="0"/>
              <a:t>There are 6 different categories in which you can earn points</a:t>
            </a:r>
          </a:p>
          <a:p>
            <a:pPr marL="228600" indent="-228600">
              <a:buAutoNum type="arabicParenR"/>
            </a:pPr>
            <a:r>
              <a:rPr lang="en-US" dirty="0"/>
              <a:t>You don’t need points in all 6 categories.</a:t>
            </a:r>
          </a:p>
          <a:p>
            <a:pPr marL="228600" indent="-228600">
              <a:buAutoNum type="arabicParenR"/>
            </a:pPr>
            <a:r>
              <a:rPr lang="en-US" dirty="0"/>
              <a:t>There are some maximums and minimums that apply in the various categories – we will go over these in more detail in a moment.</a:t>
            </a:r>
          </a:p>
          <a:p>
            <a:pPr marL="228600" indent="-228600">
              <a:buAutoNum type="arabicParenR"/>
            </a:pPr>
            <a:r>
              <a:rPr lang="en-US" dirty="0"/>
              <a:t>Finally, the cost is $200 for CPTDs and $150 for APTDs.</a:t>
            </a:r>
          </a:p>
          <a:p>
            <a:endParaRPr lang="en-US" dirty="0"/>
          </a:p>
          <a:p>
            <a:r>
              <a:rPr lang="en-US" dirty="0"/>
              <a:t>And there is now an online portal for you to enter your professional development activities as you go along.</a:t>
            </a:r>
          </a:p>
          <a:p>
            <a:endParaRPr lang="en-US" dirty="0"/>
          </a:p>
        </p:txBody>
      </p:sp>
      <p:sp>
        <p:nvSpPr>
          <p:cNvPr id="4" name="Slide Number Placeholder 3"/>
          <p:cNvSpPr>
            <a:spLocks noGrp="1"/>
          </p:cNvSpPr>
          <p:nvPr>
            <p:ph type="sldNum" sz="quarter" idx="5"/>
          </p:nvPr>
        </p:nvSpPr>
        <p:spPr/>
        <p:txBody>
          <a:bodyPr/>
          <a:lstStyle/>
          <a:p>
            <a:fld id="{41EEA48F-456D-4D4B-A5D0-894DFF6234DD}" type="slidenum">
              <a:rPr lang="en-US" smtClean="0"/>
              <a:t>9</a:t>
            </a:fld>
            <a:endParaRPr lang="en-US"/>
          </a:p>
        </p:txBody>
      </p:sp>
    </p:spTree>
    <p:extLst>
      <p:ext uri="{BB962C8B-B14F-4D97-AF65-F5344CB8AC3E}">
        <p14:creationId xmlns:p14="http://schemas.microsoft.com/office/powerpoint/2010/main" val="126399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6869E5-C86F-4E9E-8559-9D5CD42D977B}" type="datetimeFigureOut">
              <a:rPr lang="en-US" smtClean="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C05DFE-835F-49C1-81FA-4D3B318E81AF}" type="slidenum">
              <a:rPr lang="en-US" smtClean="0"/>
              <a:t>‹#›</a:t>
            </a:fld>
            <a:endParaRPr lang="en-US" dirty="0"/>
          </a:p>
        </p:txBody>
      </p:sp>
    </p:spTree>
    <p:extLst>
      <p:ext uri="{BB962C8B-B14F-4D97-AF65-F5344CB8AC3E}">
        <p14:creationId xmlns:p14="http://schemas.microsoft.com/office/powerpoint/2010/main" val="388865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869E5-C86F-4E9E-8559-9D5CD42D977B}" type="datetimeFigureOut">
              <a:rPr lang="en-US" smtClean="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C05DFE-835F-49C1-81FA-4D3B318E81AF}" type="slidenum">
              <a:rPr lang="en-US" smtClean="0"/>
              <a:t>‹#›</a:t>
            </a:fld>
            <a:endParaRPr lang="en-US" dirty="0"/>
          </a:p>
        </p:txBody>
      </p:sp>
    </p:spTree>
    <p:extLst>
      <p:ext uri="{BB962C8B-B14F-4D97-AF65-F5344CB8AC3E}">
        <p14:creationId xmlns:p14="http://schemas.microsoft.com/office/powerpoint/2010/main" val="364434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869E5-C86F-4E9E-8559-9D5CD42D977B}" type="datetimeFigureOut">
              <a:rPr lang="en-US" smtClean="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C05DFE-835F-49C1-81FA-4D3B318E81AF}" type="slidenum">
              <a:rPr lang="en-US" smtClean="0"/>
              <a:t>‹#›</a:t>
            </a:fld>
            <a:endParaRPr lang="en-US" dirty="0"/>
          </a:p>
        </p:txBody>
      </p:sp>
    </p:spTree>
    <p:extLst>
      <p:ext uri="{BB962C8B-B14F-4D97-AF65-F5344CB8AC3E}">
        <p14:creationId xmlns:p14="http://schemas.microsoft.com/office/powerpoint/2010/main" val="244564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869E5-C86F-4E9E-8559-9D5CD42D977B}" type="datetimeFigureOut">
              <a:rPr lang="en-US" smtClean="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C05DFE-835F-49C1-81FA-4D3B318E81AF}" type="slidenum">
              <a:rPr lang="en-US" smtClean="0"/>
              <a:t>‹#›</a:t>
            </a:fld>
            <a:endParaRPr lang="en-US" dirty="0"/>
          </a:p>
        </p:txBody>
      </p:sp>
    </p:spTree>
    <p:extLst>
      <p:ext uri="{BB962C8B-B14F-4D97-AF65-F5344CB8AC3E}">
        <p14:creationId xmlns:p14="http://schemas.microsoft.com/office/powerpoint/2010/main" val="364687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869E5-C86F-4E9E-8559-9D5CD42D977B}" type="datetimeFigureOut">
              <a:rPr lang="en-US" smtClean="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C05DFE-835F-49C1-81FA-4D3B318E81AF}" type="slidenum">
              <a:rPr lang="en-US" smtClean="0"/>
              <a:t>‹#›</a:t>
            </a:fld>
            <a:endParaRPr lang="en-US" dirty="0"/>
          </a:p>
        </p:txBody>
      </p:sp>
    </p:spTree>
    <p:extLst>
      <p:ext uri="{BB962C8B-B14F-4D97-AF65-F5344CB8AC3E}">
        <p14:creationId xmlns:p14="http://schemas.microsoft.com/office/powerpoint/2010/main" val="1545826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6869E5-C86F-4E9E-8559-9D5CD42D977B}" type="datetimeFigureOut">
              <a:rPr lang="en-US" smtClean="0"/>
              <a:t>5/19/2021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C05DFE-835F-49C1-81FA-4D3B318E81AF}" type="slidenum">
              <a:rPr lang="en-US" smtClean="0"/>
              <a:t>‹#›</a:t>
            </a:fld>
            <a:endParaRPr lang="en-US" dirty="0"/>
          </a:p>
        </p:txBody>
      </p:sp>
    </p:spTree>
    <p:extLst>
      <p:ext uri="{BB962C8B-B14F-4D97-AF65-F5344CB8AC3E}">
        <p14:creationId xmlns:p14="http://schemas.microsoft.com/office/powerpoint/2010/main" val="1012820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6869E5-C86F-4E9E-8559-9D5CD42D977B}" type="datetimeFigureOut">
              <a:rPr lang="en-US" smtClean="0"/>
              <a:t>5/19/2021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C05DFE-835F-49C1-81FA-4D3B318E81AF}" type="slidenum">
              <a:rPr lang="en-US" smtClean="0"/>
              <a:t>‹#›</a:t>
            </a:fld>
            <a:endParaRPr lang="en-US" dirty="0"/>
          </a:p>
        </p:txBody>
      </p:sp>
    </p:spTree>
    <p:extLst>
      <p:ext uri="{BB962C8B-B14F-4D97-AF65-F5344CB8AC3E}">
        <p14:creationId xmlns:p14="http://schemas.microsoft.com/office/powerpoint/2010/main" val="391312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6869E5-C86F-4E9E-8559-9D5CD42D977B}" type="datetimeFigureOut">
              <a:rPr lang="en-US" smtClean="0"/>
              <a:t>5/19/2021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C05DFE-835F-49C1-81FA-4D3B318E81AF}" type="slidenum">
              <a:rPr lang="en-US" smtClean="0"/>
              <a:t>‹#›</a:t>
            </a:fld>
            <a:endParaRPr lang="en-US" dirty="0"/>
          </a:p>
        </p:txBody>
      </p:sp>
    </p:spTree>
    <p:extLst>
      <p:ext uri="{BB962C8B-B14F-4D97-AF65-F5344CB8AC3E}">
        <p14:creationId xmlns:p14="http://schemas.microsoft.com/office/powerpoint/2010/main" val="149187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869E5-C86F-4E9E-8559-9D5CD42D977B}" type="datetimeFigureOut">
              <a:rPr lang="en-US" smtClean="0"/>
              <a:t>5/19/2021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C05DFE-835F-49C1-81FA-4D3B318E81AF}" type="slidenum">
              <a:rPr lang="en-US" smtClean="0"/>
              <a:t>‹#›</a:t>
            </a:fld>
            <a:endParaRPr lang="en-US" dirty="0"/>
          </a:p>
        </p:txBody>
      </p:sp>
    </p:spTree>
    <p:extLst>
      <p:ext uri="{BB962C8B-B14F-4D97-AF65-F5344CB8AC3E}">
        <p14:creationId xmlns:p14="http://schemas.microsoft.com/office/powerpoint/2010/main" val="57345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6869E5-C86F-4E9E-8559-9D5CD42D977B}" type="datetimeFigureOut">
              <a:rPr lang="en-US" smtClean="0"/>
              <a:t>5/19/2021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C05DFE-835F-49C1-81FA-4D3B318E81AF}" type="slidenum">
              <a:rPr lang="en-US" smtClean="0"/>
              <a:t>‹#›</a:t>
            </a:fld>
            <a:endParaRPr lang="en-US" dirty="0"/>
          </a:p>
        </p:txBody>
      </p:sp>
    </p:spTree>
    <p:extLst>
      <p:ext uri="{BB962C8B-B14F-4D97-AF65-F5344CB8AC3E}">
        <p14:creationId xmlns:p14="http://schemas.microsoft.com/office/powerpoint/2010/main" val="68520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6869E5-C86F-4E9E-8559-9D5CD42D977B}" type="datetimeFigureOut">
              <a:rPr lang="en-US" smtClean="0"/>
              <a:t>5/19/2021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C05DFE-835F-49C1-81FA-4D3B318E81AF}" type="slidenum">
              <a:rPr lang="en-US" smtClean="0"/>
              <a:t>‹#›</a:t>
            </a:fld>
            <a:endParaRPr lang="en-US" dirty="0"/>
          </a:p>
        </p:txBody>
      </p:sp>
    </p:spTree>
    <p:extLst>
      <p:ext uri="{BB962C8B-B14F-4D97-AF65-F5344CB8AC3E}">
        <p14:creationId xmlns:p14="http://schemas.microsoft.com/office/powerpoint/2010/main" val="1224540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869E5-C86F-4E9E-8559-9D5CD42D977B}" type="datetimeFigureOut">
              <a:rPr lang="en-US" smtClean="0"/>
              <a:t>5/19/2021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05DFE-835F-49C1-81FA-4D3B318E81AF}" type="slidenum">
              <a:rPr lang="en-US" smtClean="0"/>
              <a:t>‹#›</a:t>
            </a:fld>
            <a:endParaRPr lang="en-US" dirty="0"/>
          </a:p>
        </p:txBody>
      </p:sp>
    </p:spTree>
    <p:extLst>
      <p:ext uri="{BB962C8B-B14F-4D97-AF65-F5344CB8AC3E}">
        <p14:creationId xmlns:p14="http://schemas.microsoft.com/office/powerpoint/2010/main" val="2878952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y.td.org/myatd/dashboard"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my.td.org/myatd/activity-history/learning"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linkedin.com/groups/1782438/" TargetMode="External"/><Relationship Id="rId3" Type="http://schemas.openxmlformats.org/officeDocument/2006/relationships/hyperlink" Target="https://www.td.org/certification/recertification-program" TargetMode="External"/><Relationship Id="rId7" Type="http://schemas.openxmlformats.org/officeDocument/2006/relationships/hyperlink" Target="https://login.td.org/jwt.aspx?pnid=2001&amp;callbackurl=https://atd.useclarus.com/simple_sso/login" TargetMode="External"/><Relationship Id="rId12" Type="http://schemas.openxmlformats.org/officeDocument/2006/relationships/hyperlink" Target="https://my.td.org/myatd/activity-history/learnin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d22bbllmj4tvv8.cloudfront.net/a1/32/3df311e3432b93c1f55e26bcefaa/atd-microlibrary-capabilities-v2.pdf" TargetMode="External"/><Relationship Id="rId11" Type="http://schemas.openxmlformats.org/officeDocument/2006/relationships/hyperlink" Target="http://www.td.org/capability-model" TargetMode="External"/><Relationship Id="rId5" Type="http://schemas.openxmlformats.org/officeDocument/2006/relationships/hyperlink" Target="https://d22bbllmj4tvv8.cloudfront.net/d0/ee/a06810834c16bfff361813dddd72/free-and-inexpensive-recertification-activities.pdf" TargetMode="External"/><Relationship Id="rId10" Type="http://schemas.openxmlformats.org/officeDocument/2006/relationships/hyperlink" Target="https://www.td.org/atd-certification-pre-approval" TargetMode="External"/><Relationship Id="rId4" Type="http://schemas.openxmlformats.org/officeDocument/2006/relationships/hyperlink" Target="https://d22bbllmj4tvv8.cloudfront.net/cd/b8/4b3a1a574636a667ed91d25b7a20/job-aid-recert-module.pdf" TargetMode="External"/><Relationship Id="rId9" Type="http://schemas.openxmlformats.org/officeDocument/2006/relationships/hyperlink" Target="https://www.facebook.com/groups/atdci"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certification@td.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mailto:recertification@td.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td.org/capabilitymode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ebcasts.td.org/webinar/361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ACDC-8A7E-49D6-8A75-970D98846ABF}"/>
              </a:ext>
            </a:extLst>
          </p:cNvPr>
          <p:cNvSpPr>
            <a:spLocks noGrp="1"/>
          </p:cNvSpPr>
          <p:nvPr>
            <p:ph type="ctrTitle"/>
          </p:nvPr>
        </p:nvSpPr>
        <p:spPr>
          <a:xfrm>
            <a:off x="1948542" y="2137957"/>
            <a:ext cx="5791200" cy="2993572"/>
          </a:xfrm>
          <a:solidFill>
            <a:schemeClr val="bg1"/>
          </a:solidFill>
        </p:spPr>
        <p:txBody>
          <a:bodyPr>
            <a:normAutofit fontScale="90000"/>
          </a:bodyPr>
          <a:lstStyle/>
          <a:p>
            <a:br>
              <a:rPr lang="en-US" dirty="0">
                <a:latin typeface="Arial Black" panose="020B0A04020102020204" pitchFamily="34" charset="0"/>
              </a:rPr>
            </a:br>
            <a:br>
              <a:rPr lang="en-US" dirty="0">
                <a:latin typeface="Arial Black" panose="020B0A04020102020204" pitchFamily="34" charset="0"/>
              </a:rPr>
            </a:br>
            <a:br>
              <a:rPr lang="en-US" dirty="0">
                <a:latin typeface="Arial Black" panose="020B0A04020102020204" pitchFamily="34" charset="0"/>
              </a:rPr>
            </a:br>
            <a:r>
              <a:rPr lang="en-US" dirty="0">
                <a:latin typeface="Arial Black" panose="020B0A04020102020204" pitchFamily="34" charset="0"/>
              </a:rPr>
              <a:t>How to Recertify Your</a:t>
            </a:r>
            <a:br>
              <a:rPr lang="en-US" dirty="0">
                <a:latin typeface="Whitney HTF Black" pitchFamily="2" charset="0"/>
              </a:rPr>
            </a:br>
            <a:r>
              <a:rPr lang="en-US" dirty="0">
                <a:latin typeface="Whitney HTF Black" pitchFamily="2" charset="0"/>
              </a:rPr>
              <a:t>APTD or CPTD</a:t>
            </a:r>
            <a:br>
              <a:rPr lang="en-US" sz="2000" dirty="0">
                <a:latin typeface="Whitney HTF Black" pitchFamily="2" charset="0"/>
              </a:rPr>
            </a:br>
            <a:br>
              <a:rPr lang="en-US" sz="4000" dirty="0">
                <a:latin typeface="Whitney HTF Book" pitchFamily="2" charset="0"/>
              </a:rPr>
            </a:br>
            <a:r>
              <a:rPr lang="en-US" sz="4000" dirty="0">
                <a:latin typeface="Whitney HTF Book" pitchFamily="2" charset="0"/>
              </a:rPr>
              <a:t>May 20, 2021</a:t>
            </a:r>
            <a:br>
              <a:rPr lang="en-US" sz="4000" dirty="0">
                <a:latin typeface="Whitney HTF Book" pitchFamily="2" charset="0"/>
              </a:rPr>
            </a:br>
            <a:r>
              <a:rPr lang="en-US" sz="4000" dirty="0">
                <a:latin typeface="Whitney HTF Book" pitchFamily="2" charset="0"/>
              </a:rPr>
              <a:t>1 PM ET</a:t>
            </a:r>
            <a:endParaRPr lang="en-US" dirty="0">
              <a:latin typeface="Whitney HTF Book" pitchFamily="2" charset="0"/>
            </a:endParaRPr>
          </a:p>
        </p:txBody>
      </p:sp>
      <p:pic>
        <p:nvPicPr>
          <p:cNvPr id="7" name="Picture 6">
            <a:extLst>
              <a:ext uri="{FF2B5EF4-FFF2-40B4-BE49-F238E27FC236}">
                <a16:creationId xmlns:a16="http://schemas.microsoft.com/office/drawing/2014/main" id="{12E641C1-26D3-4F77-8215-80D791B28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44" y="4787536"/>
            <a:ext cx="2642202" cy="1778405"/>
          </a:xfrm>
          <a:prstGeom prst="rect">
            <a:avLst/>
          </a:prstGeom>
        </p:spPr>
      </p:pic>
    </p:spTree>
    <p:extLst>
      <p:ext uri="{BB962C8B-B14F-4D97-AF65-F5344CB8AC3E}">
        <p14:creationId xmlns:p14="http://schemas.microsoft.com/office/powerpoint/2010/main" val="3208602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2193-CFD7-4453-B8B5-EF4BDEF7C6DA}"/>
              </a:ext>
            </a:extLst>
          </p:cNvPr>
          <p:cNvSpPr>
            <a:spLocks noGrp="1"/>
          </p:cNvSpPr>
          <p:nvPr>
            <p:ph type="title"/>
          </p:nvPr>
        </p:nvSpPr>
        <p:spPr>
          <a:xfrm>
            <a:off x="2195496" y="1058608"/>
            <a:ext cx="6073233" cy="994172"/>
          </a:xfrm>
        </p:spPr>
        <p:txBody>
          <a:bodyPr>
            <a:normAutofit/>
          </a:bodyPr>
          <a:lstStyle/>
          <a:p>
            <a:r>
              <a:rPr lang="en-US" b="1" u="sng" dirty="0">
                <a:latin typeface="Calibri Light" panose="020F0302020204030204" pitchFamily="34" charset="0"/>
                <a:cs typeface="Calibri Light" panose="020F0302020204030204" pitchFamily="34" charset="0"/>
              </a:rPr>
              <a:t>Recertification Categories</a:t>
            </a:r>
          </a:p>
        </p:txBody>
      </p:sp>
      <p:sp>
        <p:nvSpPr>
          <p:cNvPr id="3" name="Text Placeholder 2">
            <a:extLst>
              <a:ext uri="{FF2B5EF4-FFF2-40B4-BE49-F238E27FC236}">
                <a16:creationId xmlns:a16="http://schemas.microsoft.com/office/drawing/2014/main" id="{630BB34D-A35D-4DC4-9DA7-9F0874C3BD10}"/>
              </a:ext>
            </a:extLst>
          </p:cNvPr>
          <p:cNvSpPr>
            <a:spLocks noGrp="1"/>
          </p:cNvSpPr>
          <p:nvPr>
            <p:ph type="body" idx="1"/>
          </p:nvPr>
        </p:nvSpPr>
        <p:spPr>
          <a:xfrm>
            <a:off x="875271" y="1967034"/>
            <a:ext cx="3887393" cy="644262"/>
          </a:xfrm>
          <a:solidFill>
            <a:srgbClr val="FFC000"/>
          </a:solidFill>
        </p:spPr>
        <p:txBody>
          <a:bodyPr>
            <a:normAutofit/>
          </a:bodyPr>
          <a:lstStyle/>
          <a:p>
            <a:pPr algn="ctr"/>
            <a:r>
              <a:rPr lang="en-US" sz="2100" dirty="0"/>
              <a:t>APTD Requirements</a:t>
            </a:r>
          </a:p>
        </p:txBody>
      </p:sp>
      <p:graphicFrame>
        <p:nvGraphicFramePr>
          <p:cNvPr id="7" name="Content Placeholder 6">
            <a:extLst>
              <a:ext uri="{FF2B5EF4-FFF2-40B4-BE49-F238E27FC236}">
                <a16:creationId xmlns:a16="http://schemas.microsoft.com/office/drawing/2014/main" id="{E8EE0DA2-C460-4AC8-A407-6ADC27225098}"/>
              </a:ext>
            </a:extLst>
          </p:cNvPr>
          <p:cNvGraphicFramePr>
            <a:graphicFrameLocks noGrp="1"/>
          </p:cNvGraphicFramePr>
          <p:nvPr>
            <p:ph sz="half" idx="2"/>
            <p:extLst>
              <p:ext uri="{D42A27DB-BD31-4B8C-83A1-F6EECF244321}">
                <p14:modId xmlns:p14="http://schemas.microsoft.com/office/powerpoint/2010/main" val="896307242"/>
              </p:ext>
            </p:extLst>
          </p:nvPr>
        </p:nvGraphicFramePr>
        <p:xfrm>
          <a:off x="894321" y="2611296"/>
          <a:ext cx="3868340" cy="2383608"/>
        </p:xfrm>
        <a:graphic>
          <a:graphicData uri="http://schemas.openxmlformats.org/drawingml/2006/table">
            <a:tbl>
              <a:tblPr firstRow="1" bandRow="1">
                <a:tableStyleId>{C4B1156A-380E-4F78-BDF5-A606A8083BF9}</a:tableStyleId>
              </a:tblPr>
              <a:tblGrid>
                <a:gridCol w="2002410">
                  <a:extLst>
                    <a:ext uri="{9D8B030D-6E8A-4147-A177-3AD203B41FA5}">
                      <a16:colId xmlns:a16="http://schemas.microsoft.com/office/drawing/2014/main" val="1295762124"/>
                    </a:ext>
                  </a:extLst>
                </a:gridCol>
                <a:gridCol w="958764">
                  <a:extLst>
                    <a:ext uri="{9D8B030D-6E8A-4147-A177-3AD203B41FA5}">
                      <a16:colId xmlns:a16="http://schemas.microsoft.com/office/drawing/2014/main" val="2756682585"/>
                    </a:ext>
                  </a:extLst>
                </a:gridCol>
                <a:gridCol w="907166">
                  <a:extLst>
                    <a:ext uri="{9D8B030D-6E8A-4147-A177-3AD203B41FA5}">
                      <a16:colId xmlns:a16="http://schemas.microsoft.com/office/drawing/2014/main" val="3911125764"/>
                    </a:ext>
                  </a:extLst>
                </a:gridCol>
              </a:tblGrid>
              <a:tr h="410028">
                <a:tc>
                  <a:txBody>
                    <a:bodyPr/>
                    <a:lstStyle/>
                    <a:p>
                      <a:pPr algn="ctr"/>
                      <a:r>
                        <a:rPr lang="en-US" sz="1400" dirty="0"/>
                        <a:t>Category</a:t>
                      </a:r>
                    </a:p>
                  </a:txBody>
                  <a:tcPr marL="68580" marR="68580" marT="34290" marB="34290"/>
                </a:tc>
                <a:tc>
                  <a:txBody>
                    <a:bodyPr/>
                    <a:lstStyle/>
                    <a:p>
                      <a:pPr algn="ctr"/>
                      <a:r>
                        <a:rPr lang="en-US" sz="1400" dirty="0"/>
                        <a:t>Maximum</a:t>
                      </a:r>
                    </a:p>
                  </a:txBody>
                  <a:tcPr marL="68580" marR="68580" marT="34290" marB="34290"/>
                </a:tc>
                <a:tc>
                  <a:txBody>
                    <a:bodyPr/>
                    <a:lstStyle/>
                    <a:p>
                      <a:pPr algn="ctr"/>
                      <a:r>
                        <a:rPr lang="en-US" sz="1400" dirty="0"/>
                        <a:t>Minimum</a:t>
                      </a:r>
                    </a:p>
                  </a:txBody>
                  <a:tcPr marL="68580" marR="68580" marT="34290" marB="34290"/>
                </a:tc>
                <a:extLst>
                  <a:ext uri="{0D108BD9-81ED-4DB2-BD59-A6C34878D82A}">
                    <a16:rowId xmlns:a16="http://schemas.microsoft.com/office/drawing/2014/main" val="3906217085"/>
                  </a:ext>
                </a:extLst>
              </a:tr>
              <a:tr h="277440">
                <a:tc>
                  <a:txBody>
                    <a:bodyPr/>
                    <a:lstStyle/>
                    <a:p>
                      <a:r>
                        <a:rPr lang="en-US" sz="1400" dirty="0"/>
                        <a:t>Continuing Education</a:t>
                      </a:r>
                    </a:p>
                  </a:txBody>
                  <a:tcPr marL="68580" marR="68580" marT="34290" marB="34290"/>
                </a:tc>
                <a:tc>
                  <a:txBody>
                    <a:bodyPr/>
                    <a:lstStyle/>
                    <a:p>
                      <a:pPr algn="ctr"/>
                      <a:r>
                        <a:rPr lang="en-US" sz="1400" dirty="0"/>
                        <a:t>30</a:t>
                      </a:r>
                    </a:p>
                  </a:txBody>
                  <a:tcPr marL="68580" marR="68580" marT="34290" marB="34290"/>
                </a:tc>
                <a:tc>
                  <a:txBody>
                    <a:bodyPr/>
                    <a:lstStyle/>
                    <a:p>
                      <a:pPr algn="ctr"/>
                      <a:r>
                        <a:rPr lang="en-US" sz="1400" dirty="0"/>
                        <a:t>15*</a:t>
                      </a:r>
                    </a:p>
                  </a:txBody>
                  <a:tcPr marL="68580" marR="68580" marT="34290" marB="34290"/>
                </a:tc>
                <a:extLst>
                  <a:ext uri="{0D108BD9-81ED-4DB2-BD59-A6C34878D82A}">
                    <a16:rowId xmlns:a16="http://schemas.microsoft.com/office/drawing/2014/main" val="230793143"/>
                  </a:ext>
                </a:extLst>
              </a:tr>
              <a:tr h="277440">
                <a:tc>
                  <a:txBody>
                    <a:bodyPr/>
                    <a:lstStyle/>
                    <a:p>
                      <a:r>
                        <a:rPr lang="en-US" sz="1400" dirty="0"/>
                        <a:t>Speaking &amp; Instructing</a:t>
                      </a:r>
                    </a:p>
                  </a:txBody>
                  <a:tcPr marL="68580" marR="68580" marT="34290" marB="34290"/>
                </a:tc>
                <a:tc>
                  <a:txBody>
                    <a:bodyPr/>
                    <a:lstStyle/>
                    <a:p>
                      <a:pPr algn="ctr"/>
                      <a:r>
                        <a:rPr lang="en-US" sz="1400" dirty="0"/>
                        <a:t>15</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200141075"/>
                  </a:ext>
                </a:extLst>
              </a:tr>
              <a:tr h="277440">
                <a:tc>
                  <a:txBody>
                    <a:bodyPr/>
                    <a:lstStyle/>
                    <a:p>
                      <a:r>
                        <a:rPr lang="en-US" sz="1400" dirty="0"/>
                        <a:t>On the Job Experience</a:t>
                      </a:r>
                    </a:p>
                  </a:txBody>
                  <a:tcPr marL="68580" marR="68580" marT="34290" marB="34290"/>
                </a:tc>
                <a:tc>
                  <a:txBody>
                    <a:bodyPr/>
                    <a:lstStyle/>
                    <a:p>
                      <a:pPr algn="ctr"/>
                      <a:r>
                        <a:rPr lang="en-US" sz="1400" dirty="0"/>
                        <a:t>15</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494876212"/>
                  </a:ext>
                </a:extLst>
              </a:tr>
              <a:tr h="277440">
                <a:tc>
                  <a:txBody>
                    <a:bodyPr/>
                    <a:lstStyle/>
                    <a:p>
                      <a:r>
                        <a:rPr lang="en-US" sz="1400" dirty="0"/>
                        <a:t>Research &amp; Publishing</a:t>
                      </a:r>
                    </a:p>
                  </a:txBody>
                  <a:tcPr marL="68580" marR="68580" marT="34290" marB="34290"/>
                </a:tc>
                <a:tc>
                  <a:txBody>
                    <a:bodyPr/>
                    <a:lstStyle/>
                    <a:p>
                      <a:pPr algn="ctr"/>
                      <a:r>
                        <a:rPr lang="en-US" sz="1400" dirty="0"/>
                        <a:t>15</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3641427280"/>
                  </a:ext>
                </a:extLst>
              </a:tr>
              <a:tr h="277440">
                <a:tc>
                  <a:txBody>
                    <a:bodyPr/>
                    <a:lstStyle/>
                    <a:p>
                      <a:r>
                        <a:rPr lang="en-US" sz="1400" dirty="0"/>
                        <a:t>Leadership &amp; Recognition</a:t>
                      </a:r>
                    </a:p>
                  </a:txBody>
                  <a:tcPr marL="68580" marR="68580" marT="34290" marB="34290"/>
                </a:tc>
                <a:tc>
                  <a:txBody>
                    <a:bodyPr/>
                    <a:lstStyle/>
                    <a:p>
                      <a:pPr algn="ctr"/>
                      <a:r>
                        <a:rPr lang="en-US" sz="1400" dirty="0"/>
                        <a:t>15</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4162415240"/>
                  </a:ext>
                </a:extLst>
              </a:tr>
              <a:tr h="277440">
                <a:tc>
                  <a:txBody>
                    <a:bodyPr/>
                    <a:lstStyle/>
                    <a:p>
                      <a:r>
                        <a:rPr lang="en-US" sz="1400" dirty="0"/>
                        <a:t>Professional Membership</a:t>
                      </a:r>
                    </a:p>
                  </a:txBody>
                  <a:tcPr marL="68580" marR="68580" marT="34290" marB="34290"/>
                </a:tc>
                <a:tc>
                  <a:txBody>
                    <a:bodyPr/>
                    <a:lstStyle/>
                    <a:p>
                      <a:pPr algn="ctr"/>
                      <a:r>
                        <a:rPr lang="en-US" sz="1400" dirty="0"/>
                        <a:t>10</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36953685"/>
                  </a:ext>
                </a:extLst>
              </a:tr>
              <a:tr h="277440">
                <a:tc>
                  <a:txBody>
                    <a:bodyPr/>
                    <a:lstStyle/>
                    <a:p>
                      <a:r>
                        <a:rPr lang="en-US" sz="1400" dirty="0"/>
                        <a:t>TOTAL REQUIRED</a:t>
                      </a:r>
                    </a:p>
                  </a:txBody>
                  <a:tcPr marL="68580" marR="68580" marT="34290" marB="34290"/>
                </a:tc>
                <a:tc>
                  <a:txBody>
                    <a:bodyPr/>
                    <a:lstStyle/>
                    <a:p>
                      <a:pPr algn="ctr"/>
                      <a:r>
                        <a:rPr lang="en-US" sz="1400" dirty="0"/>
                        <a:t>40 Points</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434339447"/>
                  </a:ext>
                </a:extLst>
              </a:tr>
            </a:tbl>
          </a:graphicData>
        </a:graphic>
      </p:graphicFrame>
      <p:sp>
        <p:nvSpPr>
          <p:cNvPr id="5" name="Text Placeholder 4">
            <a:extLst>
              <a:ext uri="{FF2B5EF4-FFF2-40B4-BE49-F238E27FC236}">
                <a16:creationId xmlns:a16="http://schemas.microsoft.com/office/drawing/2014/main" id="{B960B455-4A48-44C5-BA2D-AF7621C5BEEC}"/>
              </a:ext>
            </a:extLst>
          </p:cNvPr>
          <p:cNvSpPr>
            <a:spLocks noGrp="1"/>
          </p:cNvSpPr>
          <p:nvPr>
            <p:ph type="body" sz="quarter" idx="3"/>
          </p:nvPr>
        </p:nvSpPr>
        <p:spPr>
          <a:xfrm>
            <a:off x="4803599" y="1967034"/>
            <a:ext cx="3887392" cy="639762"/>
          </a:xfrm>
          <a:solidFill>
            <a:srgbClr val="92D050"/>
          </a:solidFill>
        </p:spPr>
        <p:txBody>
          <a:bodyPr>
            <a:normAutofit/>
          </a:bodyPr>
          <a:lstStyle/>
          <a:p>
            <a:pPr algn="ctr"/>
            <a:r>
              <a:rPr lang="en-US" sz="2100" dirty="0"/>
              <a:t>CPTD Requirements</a:t>
            </a:r>
          </a:p>
        </p:txBody>
      </p:sp>
      <p:graphicFrame>
        <p:nvGraphicFramePr>
          <p:cNvPr id="11" name="Content Placeholder 10">
            <a:extLst>
              <a:ext uri="{FF2B5EF4-FFF2-40B4-BE49-F238E27FC236}">
                <a16:creationId xmlns:a16="http://schemas.microsoft.com/office/drawing/2014/main" id="{495A2DA9-4297-425F-9B75-8C37DF3D5349}"/>
              </a:ext>
            </a:extLst>
          </p:cNvPr>
          <p:cNvGraphicFramePr>
            <a:graphicFrameLocks noGrp="1"/>
          </p:cNvGraphicFramePr>
          <p:nvPr>
            <p:ph sz="quarter" idx="4"/>
            <p:extLst>
              <p:ext uri="{D42A27DB-BD31-4B8C-83A1-F6EECF244321}">
                <p14:modId xmlns:p14="http://schemas.microsoft.com/office/powerpoint/2010/main" val="2979163884"/>
              </p:ext>
            </p:extLst>
          </p:nvPr>
        </p:nvGraphicFramePr>
        <p:xfrm>
          <a:off x="4813125" y="2611296"/>
          <a:ext cx="3868340" cy="2406418"/>
        </p:xfrm>
        <a:graphic>
          <a:graphicData uri="http://schemas.openxmlformats.org/drawingml/2006/table">
            <a:tbl>
              <a:tblPr firstRow="1" bandRow="1">
                <a:tableStyleId>{16D9F66E-5EB9-4882-86FB-DCBF35E3C3E4}</a:tableStyleId>
              </a:tblPr>
              <a:tblGrid>
                <a:gridCol w="1996870">
                  <a:extLst>
                    <a:ext uri="{9D8B030D-6E8A-4147-A177-3AD203B41FA5}">
                      <a16:colId xmlns:a16="http://schemas.microsoft.com/office/drawing/2014/main" val="4049146557"/>
                    </a:ext>
                  </a:extLst>
                </a:gridCol>
                <a:gridCol w="926592">
                  <a:extLst>
                    <a:ext uri="{9D8B030D-6E8A-4147-A177-3AD203B41FA5}">
                      <a16:colId xmlns:a16="http://schemas.microsoft.com/office/drawing/2014/main" val="1198428976"/>
                    </a:ext>
                  </a:extLst>
                </a:gridCol>
                <a:gridCol w="944878">
                  <a:extLst>
                    <a:ext uri="{9D8B030D-6E8A-4147-A177-3AD203B41FA5}">
                      <a16:colId xmlns:a16="http://schemas.microsoft.com/office/drawing/2014/main" val="1881408044"/>
                    </a:ext>
                  </a:extLst>
                </a:gridCol>
              </a:tblGrid>
              <a:tr h="363552">
                <a:tc>
                  <a:txBody>
                    <a:bodyPr/>
                    <a:lstStyle/>
                    <a:p>
                      <a:pPr algn="ctr"/>
                      <a:r>
                        <a:rPr lang="en-US" sz="1400" dirty="0"/>
                        <a:t>Category</a:t>
                      </a:r>
                    </a:p>
                  </a:txBody>
                  <a:tcPr marL="68580" marR="68580" marT="34290" marB="34290"/>
                </a:tc>
                <a:tc>
                  <a:txBody>
                    <a:bodyPr/>
                    <a:lstStyle/>
                    <a:p>
                      <a:pPr algn="ctr"/>
                      <a:r>
                        <a:rPr lang="en-US" sz="1400" dirty="0"/>
                        <a:t>Maximum</a:t>
                      </a:r>
                    </a:p>
                  </a:txBody>
                  <a:tcPr marL="68580" marR="68580" marT="34290" marB="34290"/>
                </a:tc>
                <a:tc>
                  <a:txBody>
                    <a:bodyPr/>
                    <a:lstStyle/>
                    <a:p>
                      <a:pPr algn="ctr"/>
                      <a:r>
                        <a:rPr lang="en-US" sz="1400" dirty="0"/>
                        <a:t>Minimum</a:t>
                      </a:r>
                    </a:p>
                  </a:txBody>
                  <a:tcPr marL="68580" marR="68580" marT="34290" marB="34290"/>
                </a:tc>
                <a:extLst>
                  <a:ext uri="{0D108BD9-81ED-4DB2-BD59-A6C34878D82A}">
                    <a16:rowId xmlns:a16="http://schemas.microsoft.com/office/drawing/2014/main" val="4090177717"/>
                  </a:ext>
                </a:extLst>
              </a:tr>
              <a:tr h="291838">
                <a:tc>
                  <a:txBody>
                    <a:bodyPr/>
                    <a:lstStyle/>
                    <a:p>
                      <a:r>
                        <a:rPr lang="en-US" sz="1400" dirty="0"/>
                        <a:t>Continuing Education</a:t>
                      </a:r>
                    </a:p>
                  </a:txBody>
                  <a:tcPr marL="68580" marR="68580" marT="34290" marB="34290"/>
                </a:tc>
                <a:tc>
                  <a:txBody>
                    <a:bodyPr/>
                    <a:lstStyle/>
                    <a:p>
                      <a:pPr algn="ctr"/>
                      <a:r>
                        <a:rPr lang="en-US" sz="1400" dirty="0"/>
                        <a:t>45</a:t>
                      </a:r>
                    </a:p>
                  </a:txBody>
                  <a:tcPr marL="68580" marR="68580" marT="34290" marB="34290"/>
                </a:tc>
                <a:tc>
                  <a:txBody>
                    <a:bodyPr/>
                    <a:lstStyle/>
                    <a:p>
                      <a:pPr algn="ctr"/>
                      <a:r>
                        <a:rPr lang="en-US" sz="1400" dirty="0"/>
                        <a:t>20*</a:t>
                      </a:r>
                    </a:p>
                  </a:txBody>
                  <a:tcPr marL="68580" marR="68580" marT="34290" marB="34290"/>
                </a:tc>
                <a:extLst>
                  <a:ext uri="{0D108BD9-81ED-4DB2-BD59-A6C34878D82A}">
                    <a16:rowId xmlns:a16="http://schemas.microsoft.com/office/drawing/2014/main" val="1234992925"/>
                  </a:ext>
                </a:extLst>
              </a:tr>
              <a:tr h="291838">
                <a:tc>
                  <a:txBody>
                    <a:bodyPr/>
                    <a:lstStyle/>
                    <a:p>
                      <a:r>
                        <a:rPr lang="en-US" sz="1400" dirty="0"/>
                        <a:t>Speaking &amp; Instructing</a:t>
                      </a:r>
                    </a:p>
                  </a:txBody>
                  <a:tcPr marL="68580" marR="68580" marT="34290" marB="34290"/>
                </a:tc>
                <a:tc>
                  <a:txBody>
                    <a:bodyPr/>
                    <a:lstStyle/>
                    <a:p>
                      <a:pPr algn="ctr"/>
                      <a:r>
                        <a:rPr lang="en-US" sz="1400" dirty="0"/>
                        <a:t>20</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2482405608"/>
                  </a:ext>
                </a:extLst>
              </a:tr>
              <a:tr h="291838">
                <a:tc>
                  <a:txBody>
                    <a:bodyPr/>
                    <a:lstStyle/>
                    <a:p>
                      <a:r>
                        <a:rPr lang="en-US" sz="1400" dirty="0"/>
                        <a:t>On the Job Experience</a:t>
                      </a:r>
                    </a:p>
                  </a:txBody>
                  <a:tcPr marL="68580" marR="68580" marT="34290" marB="34290"/>
                </a:tc>
                <a:tc>
                  <a:txBody>
                    <a:bodyPr/>
                    <a:lstStyle/>
                    <a:p>
                      <a:pPr algn="ctr"/>
                      <a:r>
                        <a:rPr lang="en-US" sz="1400" dirty="0"/>
                        <a:t>20</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3949757312"/>
                  </a:ext>
                </a:extLst>
              </a:tr>
              <a:tr h="291838">
                <a:tc>
                  <a:txBody>
                    <a:bodyPr/>
                    <a:lstStyle/>
                    <a:p>
                      <a:r>
                        <a:rPr lang="en-US" sz="1400" dirty="0"/>
                        <a:t>Research &amp; Publishing</a:t>
                      </a:r>
                    </a:p>
                  </a:txBody>
                  <a:tcPr marL="68580" marR="68580" marT="34290" marB="34290"/>
                </a:tc>
                <a:tc>
                  <a:txBody>
                    <a:bodyPr/>
                    <a:lstStyle/>
                    <a:p>
                      <a:pPr algn="ctr"/>
                      <a:r>
                        <a:rPr lang="en-US" sz="1400" dirty="0"/>
                        <a:t>20</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3256015734"/>
                  </a:ext>
                </a:extLst>
              </a:tr>
              <a:tr h="291838">
                <a:tc>
                  <a:txBody>
                    <a:bodyPr/>
                    <a:lstStyle/>
                    <a:p>
                      <a:r>
                        <a:rPr lang="en-US" sz="1400" dirty="0"/>
                        <a:t>Leadership &amp; Recognition</a:t>
                      </a:r>
                    </a:p>
                  </a:txBody>
                  <a:tcPr marL="68580" marR="68580" marT="34290" marB="34290"/>
                </a:tc>
                <a:tc>
                  <a:txBody>
                    <a:bodyPr/>
                    <a:lstStyle/>
                    <a:p>
                      <a:pPr algn="ctr"/>
                      <a:r>
                        <a:rPr lang="en-US" sz="1400" dirty="0"/>
                        <a:t>20</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228950469"/>
                  </a:ext>
                </a:extLst>
              </a:tr>
              <a:tr h="291838">
                <a:tc>
                  <a:txBody>
                    <a:bodyPr/>
                    <a:lstStyle/>
                    <a:p>
                      <a:r>
                        <a:rPr lang="en-US" sz="1400" dirty="0"/>
                        <a:t>Professional Membership</a:t>
                      </a:r>
                    </a:p>
                  </a:txBody>
                  <a:tcPr marL="68580" marR="68580" marT="34290" marB="34290"/>
                </a:tc>
                <a:tc>
                  <a:txBody>
                    <a:bodyPr/>
                    <a:lstStyle/>
                    <a:p>
                      <a:pPr algn="ctr"/>
                      <a:r>
                        <a:rPr lang="en-US" sz="1400" dirty="0"/>
                        <a:t>15</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928582042"/>
                  </a:ext>
                </a:extLst>
              </a:tr>
              <a:tr h="291838">
                <a:tc>
                  <a:txBody>
                    <a:bodyPr/>
                    <a:lstStyle/>
                    <a:p>
                      <a:r>
                        <a:rPr lang="en-US" sz="1400" dirty="0"/>
                        <a:t>TOTAL REQUIRED</a:t>
                      </a:r>
                    </a:p>
                  </a:txBody>
                  <a:tcPr marL="68580" marR="68580" marT="34290" marB="34290"/>
                </a:tc>
                <a:tc>
                  <a:txBody>
                    <a:bodyPr/>
                    <a:lstStyle/>
                    <a:p>
                      <a:pPr algn="ctr"/>
                      <a:r>
                        <a:rPr lang="en-US" sz="1400" dirty="0"/>
                        <a:t>60 Points</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645974035"/>
                  </a:ext>
                </a:extLst>
              </a:tr>
            </a:tbl>
          </a:graphicData>
        </a:graphic>
      </p:graphicFrame>
      <p:sp>
        <p:nvSpPr>
          <p:cNvPr id="4" name="TextBox 3">
            <a:extLst>
              <a:ext uri="{FF2B5EF4-FFF2-40B4-BE49-F238E27FC236}">
                <a16:creationId xmlns:a16="http://schemas.microsoft.com/office/drawing/2014/main" id="{56424C4D-B802-455E-B4C7-B4D18E23D724}"/>
              </a:ext>
            </a:extLst>
          </p:cNvPr>
          <p:cNvSpPr txBox="1"/>
          <p:nvPr/>
        </p:nvSpPr>
        <p:spPr>
          <a:xfrm>
            <a:off x="894321" y="6111937"/>
            <a:ext cx="3317896" cy="369332"/>
          </a:xfrm>
          <a:prstGeom prst="rect">
            <a:avLst/>
          </a:prstGeom>
          <a:noFill/>
        </p:spPr>
        <p:txBody>
          <a:bodyPr wrap="none" rtlCol="0">
            <a:spAutoFit/>
          </a:bodyPr>
          <a:lstStyle/>
          <a:p>
            <a:r>
              <a:rPr lang="en-US" dirty="0"/>
              <a:t>* Must be in new capability areas</a:t>
            </a:r>
          </a:p>
        </p:txBody>
      </p:sp>
    </p:spTree>
    <p:extLst>
      <p:ext uri="{BB962C8B-B14F-4D97-AF65-F5344CB8AC3E}">
        <p14:creationId xmlns:p14="http://schemas.microsoft.com/office/powerpoint/2010/main" val="2136101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64A35-C2EE-4914-B0AF-60C39B0E9EE8}"/>
              </a:ext>
            </a:extLst>
          </p:cNvPr>
          <p:cNvSpPr>
            <a:spLocks noGrp="1"/>
          </p:cNvSpPr>
          <p:nvPr>
            <p:ph type="title"/>
          </p:nvPr>
        </p:nvSpPr>
        <p:spPr>
          <a:xfrm>
            <a:off x="1773936" y="621158"/>
            <a:ext cx="5772150" cy="1325563"/>
          </a:xfrm>
        </p:spPr>
        <p:txBody>
          <a:bodyPr/>
          <a:lstStyle/>
          <a:p>
            <a:pPr algn="ctr"/>
            <a:r>
              <a:rPr lang="en-US" b="1" u="sng" dirty="0"/>
              <a:t>General Rules</a:t>
            </a:r>
          </a:p>
        </p:txBody>
      </p:sp>
      <p:sp>
        <p:nvSpPr>
          <p:cNvPr id="3" name="Content Placeholder 2">
            <a:extLst>
              <a:ext uri="{FF2B5EF4-FFF2-40B4-BE49-F238E27FC236}">
                <a16:creationId xmlns:a16="http://schemas.microsoft.com/office/drawing/2014/main" id="{891217E8-04D2-42E7-91A8-384A6960874D}"/>
              </a:ext>
            </a:extLst>
          </p:cNvPr>
          <p:cNvSpPr>
            <a:spLocks noGrp="1"/>
          </p:cNvSpPr>
          <p:nvPr>
            <p:ph idx="1"/>
          </p:nvPr>
        </p:nvSpPr>
        <p:spPr>
          <a:xfrm>
            <a:off x="1773936" y="1727008"/>
            <a:ext cx="7076694" cy="4351338"/>
          </a:xfrm>
        </p:spPr>
        <p:txBody>
          <a:bodyPr/>
          <a:lstStyle/>
          <a:p>
            <a:r>
              <a:rPr lang="en-US" dirty="0"/>
              <a:t>Activities must align with the capability model</a:t>
            </a:r>
          </a:p>
          <a:p>
            <a:r>
              <a:rPr lang="en-US" dirty="0"/>
              <a:t>Must have proof of attendance or completion</a:t>
            </a:r>
          </a:p>
          <a:p>
            <a:r>
              <a:rPr lang="en-US" dirty="0"/>
              <a:t>Does not have to be an ATD program</a:t>
            </a:r>
          </a:p>
          <a:p>
            <a:r>
              <a:rPr lang="en-US" dirty="0"/>
              <a:t>Must be at least 30 minutes in length</a:t>
            </a:r>
          </a:p>
          <a:p>
            <a:r>
              <a:rPr lang="en-US" dirty="0"/>
              <a:t>1 point = 1 contact hour</a:t>
            </a:r>
          </a:p>
          <a:p>
            <a:r>
              <a:rPr lang="en-US" dirty="0"/>
              <a:t>Breaks, lunch, networking do not count</a:t>
            </a:r>
          </a:p>
          <a:p>
            <a:endParaRPr lang="en-US" dirty="0"/>
          </a:p>
          <a:p>
            <a:endParaRPr lang="en-US" dirty="0"/>
          </a:p>
          <a:p>
            <a:endParaRPr lang="en-US" dirty="0"/>
          </a:p>
        </p:txBody>
      </p:sp>
    </p:spTree>
    <p:extLst>
      <p:ext uri="{BB962C8B-B14F-4D97-AF65-F5344CB8AC3E}">
        <p14:creationId xmlns:p14="http://schemas.microsoft.com/office/powerpoint/2010/main" val="171621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F50C7-E7F6-4822-B952-F0D9003E4D45}"/>
              </a:ext>
            </a:extLst>
          </p:cNvPr>
          <p:cNvSpPr>
            <a:spLocks noGrp="1"/>
          </p:cNvSpPr>
          <p:nvPr>
            <p:ph type="title"/>
          </p:nvPr>
        </p:nvSpPr>
        <p:spPr>
          <a:xfrm>
            <a:off x="844412" y="2965460"/>
            <a:ext cx="7886700" cy="1325563"/>
          </a:xfrm>
        </p:spPr>
        <p:txBody>
          <a:bodyPr>
            <a:noAutofit/>
          </a:bodyPr>
          <a:lstStyle/>
          <a:p>
            <a:pPr algn="ctr"/>
            <a:r>
              <a:rPr lang="en-US" sz="7200" b="1" dirty="0">
                <a:solidFill>
                  <a:srgbClr val="2F5596"/>
                </a:solidFill>
                <a:latin typeface="Posterama" panose="020B0502040204020203" pitchFamily="34" charset="0"/>
                <a:cs typeface="Posterama" panose="020B0502040204020203" pitchFamily="34" charset="0"/>
              </a:rPr>
              <a:t>New Capabilities Requirement</a:t>
            </a:r>
          </a:p>
        </p:txBody>
      </p:sp>
      <p:sp>
        <p:nvSpPr>
          <p:cNvPr id="5" name="Google Shape;189;p15">
            <a:extLst>
              <a:ext uri="{FF2B5EF4-FFF2-40B4-BE49-F238E27FC236}">
                <a16:creationId xmlns:a16="http://schemas.microsoft.com/office/drawing/2014/main" id="{6078C6CD-4849-4511-85A0-ADC4A97A6B6C}"/>
              </a:ext>
            </a:extLst>
          </p:cNvPr>
          <p:cNvSpPr txBox="1">
            <a:spLocks/>
          </p:cNvSpPr>
          <p:nvPr/>
        </p:nvSpPr>
        <p:spPr>
          <a:xfrm>
            <a:off x="844412" y="4391034"/>
            <a:ext cx="7455176" cy="869850"/>
          </a:xfrm>
          <a:prstGeom prst="rect">
            <a:avLst/>
          </a:prstGeom>
        </p:spPr>
        <p:txBody>
          <a:bodyPr spcFirstLastPara="1" vert="horz" wrap="square" lIns="68569" tIns="68569" rIns="68569" bIns="68569"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bg1"/>
              </a:solidFill>
              <a:latin typeface="Whitney HTF Book" pitchFamily="50" charset="0"/>
            </a:endParaRPr>
          </a:p>
        </p:txBody>
      </p:sp>
      <p:sp>
        <p:nvSpPr>
          <p:cNvPr id="6" name="Google Shape;190;p15">
            <a:extLst>
              <a:ext uri="{FF2B5EF4-FFF2-40B4-BE49-F238E27FC236}">
                <a16:creationId xmlns:a16="http://schemas.microsoft.com/office/drawing/2014/main" id="{40EF83BF-CEC8-483D-8BE5-79ACC03FAE0B}"/>
              </a:ext>
            </a:extLst>
          </p:cNvPr>
          <p:cNvSpPr txBox="1">
            <a:spLocks/>
          </p:cNvSpPr>
          <p:nvPr/>
        </p:nvSpPr>
        <p:spPr>
          <a:xfrm>
            <a:off x="906946" y="5360895"/>
            <a:ext cx="4728541" cy="588600"/>
          </a:xfrm>
          <a:prstGeom prst="rect">
            <a:avLst/>
          </a:prstGeom>
        </p:spPr>
        <p:txBody>
          <a:bodyPr spcFirstLastPara="1" vert="horz" wrap="square" lIns="68569" tIns="68569" rIns="68569" bIns="6856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Whitney HTF Book" pitchFamily="50" charset="0"/>
            </a:endParaRPr>
          </a:p>
        </p:txBody>
      </p:sp>
    </p:spTree>
    <p:extLst>
      <p:ext uri="{BB962C8B-B14F-4D97-AF65-F5344CB8AC3E}">
        <p14:creationId xmlns:p14="http://schemas.microsoft.com/office/powerpoint/2010/main" val="700483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7B3D-E999-4143-B26E-233BC63EA90E}"/>
              </a:ext>
            </a:extLst>
          </p:cNvPr>
          <p:cNvSpPr>
            <a:spLocks noGrp="1"/>
          </p:cNvSpPr>
          <p:nvPr>
            <p:ph type="title"/>
          </p:nvPr>
        </p:nvSpPr>
        <p:spPr>
          <a:xfrm>
            <a:off x="1710326" y="871730"/>
            <a:ext cx="7095744" cy="1325563"/>
          </a:xfrm>
        </p:spPr>
        <p:txBody>
          <a:bodyPr>
            <a:normAutofit/>
          </a:bodyPr>
          <a:lstStyle/>
          <a:p>
            <a:pPr algn="ctr"/>
            <a:r>
              <a:rPr lang="en-US" b="1" u="sng" dirty="0">
                <a:latin typeface="Calibri Light" panose="020F0302020204030204" pitchFamily="34" charset="0"/>
                <a:cs typeface="Calibri Light" panose="020F0302020204030204" pitchFamily="34" charset="0"/>
              </a:rPr>
              <a:t>New Capabilities Requirement</a:t>
            </a:r>
          </a:p>
        </p:txBody>
      </p:sp>
      <p:sp>
        <p:nvSpPr>
          <p:cNvPr id="15" name="Rectangle 14">
            <a:extLst>
              <a:ext uri="{FF2B5EF4-FFF2-40B4-BE49-F238E27FC236}">
                <a16:creationId xmlns:a16="http://schemas.microsoft.com/office/drawing/2014/main" id="{78948435-4DC5-445F-A68D-0843C4B209B6}"/>
              </a:ext>
            </a:extLst>
          </p:cNvPr>
          <p:cNvSpPr/>
          <p:nvPr/>
        </p:nvSpPr>
        <p:spPr>
          <a:xfrm>
            <a:off x="337930" y="1714830"/>
            <a:ext cx="8468140" cy="492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buClr>
                <a:srgbClr val="2F5596"/>
              </a:buClr>
            </a:pPr>
            <a:endParaRPr lang="en-US" sz="1200" dirty="0">
              <a:solidFill>
                <a:schemeClr val="tx1"/>
              </a:solidFill>
              <a:latin typeface="Arial" panose="020B0604020202020204" pitchFamily="34" charset="0"/>
              <a:cs typeface="Arial" panose="020B0604020202020204" pitchFamily="34" charset="0"/>
            </a:endParaRPr>
          </a:p>
          <a:p>
            <a:pPr>
              <a:buClr>
                <a:srgbClr val="2F5596"/>
              </a:buClr>
            </a:pPr>
            <a:endParaRPr lang="en-US" sz="1200" dirty="0">
              <a:solidFill>
                <a:schemeClr val="tx1"/>
              </a:solidFill>
              <a:latin typeface="Arial" panose="020B0604020202020204" pitchFamily="34" charset="0"/>
              <a:cs typeface="Arial" panose="020B0604020202020204" pitchFamily="34" charset="0"/>
            </a:endParaRPr>
          </a:p>
          <a:p>
            <a:pPr marL="285750" indent="-285750">
              <a:buClr>
                <a:srgbClr val="2F5596"/>
              </a:buClr>
              <a:buFont typeface="Wingdings 3" panose="05040102010807070707" pitchFamily="18" charset="2"/>
              <a:buChar char=""/>
            </a:pPr>
            <a:endParaRPr lang="en-US" dirty="0"/>
          </a:p>
        </p:txBody>
      </p:sp>
      <p:sp>
        <p:nvSpPr>
          <p:cNvPr id="4" name="TextBox 3">
            <a:extLst>
              <a:ext uri="{FF2B5EF4-FFF2-40B4-BE49-F238E27FC236}">
                <a16:creationId xmlns:a16="http://schemas.microsoft.com/office/drawing/2014/main" id="{78A17E60-CB53-44A7-8715-DECAF9CC019E}"/>
              </a:ext>
            </a:extLst>
          </p:cNvPr>
          <p:cNvSpPr txBox="1"/>
          <p:nvPr/>
        </p:nvSpPr>
        <p:spPr>
          <a:xfrm>
            <a:off x="1941974" y="1923619"/>
            <a:ext cx="6632447" cy="4062651"/>
          </a:xfrm>
          <a:prstGeom prst="rect">
            <a:avLst/>
          </a:prstGeom>
          <a:noFill/>
        </p:spPr>
        <p:txBody>
          <a:bodyPr wrap="square" rtlCol="0">
            <a:spAutoFit/>
          </a:bodyPr>
          <a:lstStyle/>
          <a:p>
            <a:r>
              <a:rPr lang="en-US" sz="2400" i="1" dirty="0"/>
              <a:t>For current credential holders to show they are up to date on the new content in the capability model</a:t>
            </a:r>
          </a:p>
          <a:p>
            <a:endParaRPr lang="en-US" sz="2400" dirty="0"/>
          </a:p>
          <a:p>
            <a:pPr marL="342900" indent="-342900">
              <a:buFont typeface="Arial" panose="020B0604020202020204" pitchFamily="34" charset="0"/>
              <a:buChar char="•"/>
            </a:pPr>
            <a:r>
              <a:rPr lang="en-US" sz="2400" dirty="0"/>
              <a:t>Starting May 1, 2021, </a:t>
            </a:r>
            <a:r>
              <a:rPr lang="en-US" sz="2400" dirty="0" err="1"/>
              <a:t>certificants</a:t>
            </a:r>
            <a:r>
              <a:rPr lang="en-US" sz="2400" dirty="0"/>
              <a:t> must include continuing education points within the </a:t>
            </a:r>
            <a:r>
              <a:rPr lang="en-US" sz="2400" b="1" dirty="0"/>
              <a:t>new content areas covered in the Talent Development Capability Model</a:t>
            </a:r>
            <a:endParaRPr lang="en-US" sz="2400" dirty="0"/>
          </a:p>
          <a:p>
            <a:endParaRPr lang="en-US" sz="2400" dirty="0"/>
          </a:p>
          <a:p>
            <a:pPr marL="342900" indent="-342900">
              <a:buFont typeface="Arial" panose="020B0604020202020204" pitchFamily="34" charset="0"/>
              <a:buChar char="•"/>
            </a:pPr>
            <a:r>
              <a:rPr lang="en-US" sz="2400" b="1" dirty="0"/>
              <a:t>APTDs = minimum 15 points/hours</a:t>
            </a:r>
          </a:p>
          <a:p>
            <a:pPr marL="342900" indent="-342900">
              <a:buFont typeface="Arial" panose="020B0604020202020204" pitchFamily="34" charset="0"/>
              <a:buChar char="•"/>
            </a:pPr>
            <a:r>
              <a:rPr lang="en-US" sz="2400" b="1" dirty="0"/>
              <a:t>CPTDs = minimum 20 points/hours</a:t>
            </a:r>
          </a:p>
          <a:p>
            <a:endParaRPr lang="en-US" dirty="0"/>
          </a:p>
        </p:txBody>
      </p:sp>
    </p:spTree>
    <p:extLst>
      <p:ext uri="{BB962C8B-B14F-4D97-AF65-F5344CB8AC3E}">
        <p14:creationId xmlns:p14="http://schemas.microsoft.com/office/powerpoint/2010/main" val="3188117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07E22-3331-48B3-B0D8-802A411D19FC}"/>
              </a:ext>
            </a:extLst>
          </p:cNvPr>
          <p:cNvSpPr>
            <a:spLocks noGrp="1"/>
          </p:cNvSpPr>
          <p:nvPr>
            <p:ph type="title"/>
          </p:nvPr>
        </p:nvSpPr>
        <p:spPr>
          <a:xfrm>
            <a:off x="1691880" y="387096"/>
            <a:ext cx="6742177" cy="1325563"/>
          </a:xfrm>
        </p:spPr>
        <p:txBody>
          <a:bodyPr>
            <a:normAutofit/>
          </a:bodyPr>
          <a:lstStyle/>
          <a:p>
            <a:pPr algn="ctr"/>
            <a:r>
              <a:rPr lang="en-US" sz="3600" b="1" u="sng" dirty="0"/>
              <a:t>New Capability Areas for CE</a:t>
            </a:r>
          </a:p>
        </p:txBody>
      </p:sp>
      <p:graphicFrame>
        <p:nvGraphicFramePr>
          <p:cNvPr id="6" name="Content Placeholder 5">
            <a:extLst>
              <a:ext uri="{FF2B5EF4-FFF2-40B4-BE49-F238E27FC236}">
                <a16:creationId xmlns:a16="http://schemas.microsoft.com/office/drawing/2014/main" id="{B5F23691-86F6-4AA9-A729-8E3C2B05AAC8}"/>
              </a:ext>
            </a:extLst>
          </p:cNvPr>
          <p:cNvGraphicFramePr>
            <a:graphicFrameLocks noGrp="1"/>
          </p:cNvGraphicFramePr>
          <p:nvPr>
            <p:ph idx="1"/>
            <p:extLst>
              <p:ext uri="{D42A27DB-BD31-4B8C-83A1-F6EECF244321}">
                <p14:modId xmlns:p14="http://schemas.microsoft.com/office/powerpoint/2010/main" val="115240161"/>
              </p:ext>
            </p:extLst>
          </p:nvPr>
        </p:nvGraphicFramePr>
        <p:xfrm>
          <a:off x="1121663" y="1554163"/>
          <a:ext cx="7522465" cy="4638910"/>
        </p:xfrm>
        <a:graphic>
          <a:graphicData uri="http://schemas.openxmlformats.org/drawingml/2006/table">
            <a:tbl>
              <a:tblPr firstRow="1" firstCol="1" bandRow="1"/>
              <a:tblGrid>
                <a:gridCol w="3681985">
                  <a:extLst>
                    <a:ext uri="{9D8B030D-6E8A-4147-A177-3AD203B41FA5}">
                      <a16:colId xmlns:a16="http://schemas.microsoft.com/office/drawing/2014/main" val="4018644412"/>
                    </a:ext>
                  </a:extLst>
                </a:gridCol>
                <a:gridCol w="3840480">
                  <a:extLst>
                    <a:ext uri="{9D8B030D-6E8A-4147-A177-3AD203B41FA5}">
                      <a16:colId xmlns:a16="http://schemas.microsoft.com/office/drawing/2014/main" val="3631693890"/>
                    </a:ext>
                  </a:extLst>
                </a:gridCol>
              </a:tblGrid>
              <a:tr h="259085">
                <a:tc>
                  <a:txBody>
                    <a:bodyPr/>
                    <a:lstStyle/>
                    <a:p>
                      <a:pPr marL="0" marR="0" algn="ctr">
                        <a:lnSpc>
                          <a:spcPct val="115000"/>
                        </a:lnSpc>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CPTD</a:t>
                      </a: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-20 points must be focused on: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marL="228600" marR="0" algn="ctr">
                        <a:lnSpc>
                          <a:spcPct val="115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APTD -15 points must be focused on: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3486123528"/>
                  </a:ext>
                </a:extLst>
              </a:tr>
              <a:tr h="259085">
                <a:tc>
                  <a:txBody>
                    <a:bodyPr/>
                    <a:lstStyle/>
                    <a:p>
                      <a:pPr marL="171450" marR="0" indent="-1714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Communication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indent="-22860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Communication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65826311"/>
                  </a:ext>
                </a:extLst>
              </a:tr>
              <a:tr h="259085">
                <a:tc>
                  <a:txBody>
                    <a:bodyPr/>
                    <a:lstStyle/>
                    <a:p>
                      <a:pPr marL="171450" marR="0" indent="-1714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Emotional Intelligence &amp; Decision 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indent="-22860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Emotional Intelligence &amp; Decision 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98980194"/>
                  </a:ext>
                </a:extLst>
              </a:tr>
              <a:tr h="259085">
                <a:tc>
                  <a:txBody>
                    <a:bodyPr/>
                    <a:lstStyle/>
                    <a:p>
                      <a:pPr marL="171450" marR="0" indent="-1714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Collaboration &amp; Leadership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indent="-22860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Collaboration &amp; Leadership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1593364"/>
                  </a:ext>
                </a:extLst>
              </a:tr>
              <a:tr h="259085">
                <a:tc>
                  <a:txBody>
                    <a:bodyPr/>
                    <a:lstStyle/>
                    <a:p>
                      <a:pPr marL="171450" marR="0" indent="-1714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Compliance &amp; Ethical Behavior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indent="-228600" algn="just">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Project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436606"/>
                  </a:ext>
                </a:extLst>
              </a:tr>
              <a:tr h="259085">
                <a:tc>
                  <a:txBody>
                    <a:bodyPr/>
                    <a:lstStyle/>
                    <a:p>
                      <a:pPr marL="171450" marR="0" indent="-171450">
                        <a:lnSpc>
                          <a:spcPct val="115000"/>
                        </a:lnSpc>
                        <a:spcBef>
                          <a:spcPts val="0"/>
                        </a:spcBef>
                        <a:spcAft>
                          <a:spcPts val="0"/>
                        </a:spcAft>
                        <a:buFont typeface="Arial" panose="020B0604020202020204" pitchFamily="34" charset="0"/>
                        <a:buChar char="•"/>
                      </a:pPr>
                      <a:r>
                        <a:rPr lang="en-US" sz="1400">
                          <a:effectLst/>
                          <a:latin typeface="Arial" panose="020B0604020202020204" pitchFamily="34" charset="0"/>
                          <a:ea typeface="Calibri" panose="020F0502020204030204" pitchFamily="34" charset="0"/>
                          <a:cs typeface="Times New Roman" panose="02020603050405020304" pitchFamily="18" charset="0"/>
                        </a:rPr>
                        <a:t>Technology Application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indent="-228600" algn="just">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Compliance &amp; Ethical Behavior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2247839"/>
                  </a:ext>
                </a:extLst>
              </a:tr>
              <a:tr h="259085">
                <a:tc>
                  <a:txBody>
                    <a:bodyPr/>
                    <a:lstStyle/>
                    <a:p>
                      <a:pPr marL="171450" marR="0" indent="-171450">
                        <a:lnSpc>
                          <a:spcPct val="115000"/>
                        </a:lnSpc>
                        <a:spcBef>
                          <a:spcPts val="0"/>
                        </a:spcBef>
                        <a:spcAft>
                          <a:spcPts val="0"/>
                        </a:spcAft>
                        <a:buFont typeface="Arial" panose="020B0604020202020204" pitchFamily="34" charset="0"/>
                        <a:buChar char="•"/>
                      </a:pPr>
                      <a:r>
                        <a:rPr lang="en-US" sz="1400">
                          <a:effectLst/>
                          <a:latin typeface="Arial" panose="020B0604020202020204" pitchFamily="34" charset="0"/>
                          <a:ea typeface="Calibri" panose="020F0502020204030204" pitchFamily="34" charset="0"/>
                          <a:cs typeface="Times New Roman" panose="02020603050405020304" pitchFamily="18" charset="0"/>
                        </a:rPr>
                        <a:t>Career &amp; Leadership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indent="-22860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Technology Application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34827078"/>
                  </a:ext>
                </a:extLst>
              </a:tr>
              <a:tr h="259085">
                <a:tc>
                  <a:txBody>
                    <a:bodyPr/>
                    <a:lstStyle/>
                    <a:p>
                      <a:pPr marL="171450" marR="0" indent="-171450">
                        <a:lnSpc>
                          <a:spcPct val="115000"/>
                        </a:lnSpc>
                        <a:spcBef>
                          <a:spcPts val="0"/>
                        </a:spcBef>
                        <a:spcAft>
                          <a:spcPts val="0"/>
                        </a:spcAft>
                        <a:buFont typeface="Arial" panose="020B0604020202020204" pitchFamily="34" charset="0"/>
                        <a:buChar char="•"/>
                      </a:pPr>
                      <a:r>
                        <a:rPr lang="en-US" sz="1400">
                          <a:effectLst/>
                          <a:latin typeface="Arial" panose="020B0604020202020204" pitchFamily="34" charset="0"/>
                          <a:ea typeface="Calibri" panose="020F0502020204030204" pitchFamily="34" charset="0"/>
                          <a:cs typeface="Times New Roman" panose="02020603050405020304" pitchFamily="18" charset="0"/>
                        </a:rPr>
                        <a:t>Business Insight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indent="-22860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Knowledge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57182913"/>
                  </a:ext>
                </a:extLst>
              </a:tr>
              <a:tr h="259085">
                <a:tc>
                  <a:txBody>
                    <a:bodyPr/>
                    <a:lstStyle/>
                    <a:p>
                      <a:pPr marL="171450" marR="0" indent="-1714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Consulting &amp; Business Partnering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indent="-22860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Career &amp; Leadership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09567352"/>
                  </a:ext>
                </a:extLst>
              </a:tr>
              <a:tr h="259085">
                <a:tc>
                  <a:txBody>
                    <a:bodyPr/>
                    <a:lstStyle/>
                    <a:p>
                      <a:pPr marL="171450" marR="0" indent="-171450">
                        <a:lnSpc>
                          <a:spcPct val="115000"/>
                        </a:lnSpc>
                        <a:spcBef>
                          <a:spcPts val="0"/>
                        </a:spcBef>
                        <a:spcAft>
                          <a:spcPts val="0"/>
                        </a:spcAft>
                        <a:buFont typeface="Arial" panose="020B0604020202020204" pitchFamily="34" charset="0"/>
                        <a:buChar char="•"/>
                      </a:pPr>
                      <a:r>
                        <a:rPr lang="en-US" sz="1400">
                          <a:effectLst/>
                          <a:latin typeface="Arial" panose="020B0604020202020204" pitchFamily="34" charset="0"/>
                          <a:ea typeface="Calibri" panose="020F0502020204030204" pitchFamily="34" charset="0"/>
                          <a:cs typeface="Times New Roman" panose="02020603050405020304" pitchFamily="18" charset="0"/>
                        </a:rPr>
                        <a:t>Organization Development &amp; Culture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indent="-22860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Coaching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52557036"/>
                  </a:ext>
                </a:extLst>
              </a:tr>
              <a:tr h="259085">
                <a:tc>
                  <a:txBody>
                    <a:bodyPr/>
                    <a:lstStyle/>
                    <a:p>
                      <a:pPr marL="171450" marR="0" indent="-171450">
                        <a:lnSpc>
                          <a:spcPct val="115000"/>
                        </a:lnSpc>
                        <a:spcBef>
                          <a:spcPts val="0"/>
                        </a:spcBef>
                        <a:spcAft>
                          <a:spcPts val="0"/>
                        </a:spcAft>
                        <a:buFont typeface="Arial" panose="020B0604020202020204" pitchFamily="34" charset="0"/>
                        <a:buChar char="•"/>
                      </a:pPr>
                      <a:r>
                        <a:rPr lang="en-US" sz="1400">
                          <a:effectLst/>
                          <a:latin typeface="Arial" panose="020B0604020202020204" pitchFamily="34" charset="0"/>
                          <a:ea typeface="Calibri" panose="020F0502020204030204" pitchFamily="34" charset="0"/>
                          <a:cs typeface="Times New Roman" panose="02020603050405020304" pitchFamily="18" charset="0"/>
                        </a:rPr>
                        <a:t>Data &amp; Analytics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indent="-22860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Business Insight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54359776"/>
                  </a:ext>
                </a:extLst>
              </a:tr>
              <a:tr h="259085">
                <a:tc>
                  <a:txBody>
                    <a:bodyPr/>
                    <a:lstStyle/>
                    <a:p>
                      <a:pPr marL="171450" marR="0" indent="-1714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Future Readiness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indent="-22860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Consulting &amp; Business Partnering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56420742"/>
                  </a:ext>
                </a:extLst>
              </a:tr>
              <a:tr h="259085">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Organization Development &amp; Culture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60972834"/>
                  </a:ext>
                </a:extLst>
              </a:tr>
              <a:tr h="259085">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Talent Strategy &amp;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475312"/>
                  </a:ext>
                </a:extLst>
              </a:tr>
              <a:tr h="259085">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Performance Improvement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35368258"/>
                  </a:ext>
                </a:extLst>
              </a:tr>
              <a:tr h="259085">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Change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58929221"/>
                  </a:ext>
                </a:extLst>
              </a:tr>
              <a:tr h="259085">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Data &amp; Analytics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53167785"/>
                  </a:ext>
                </a:extLst>
              </a:tr>
              <a:tr h="234465">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Future Readiness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55005791"/>
                  </a:ext>
                </a:extLst>
              </a:tr>
            </a:tbl>
          </a:graphicData>
        </a:graphic>
      </p:graphicFrame>
    </p:spTree>
    <p:extLst>
      <p:ext uri="{BB962C8B-B14F-4D97-AF65-F5344CB8AC3E}">
        <p14:creationId xmlns:p14="http://schemas.microsoft.com/office/powerpoint/2010/main" val="2162752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2317-670A-4086-986E-AE5810698768}"/>
              </a:ext>
            </a:extLst>
          </p:cNvPr>
          <p:cNvSpPr>
            <a:spLocks noGrp="1"/>
          </p:cNvSpPr>
          <p:nvPr>
            <p:ph type="title"/>
          </p:nvPr>
        </p:nvSpPr>
        <p:spPr>
          <a:xfrm>
            <a:off x="2881693" y="925958"/>
            <a:ext cx="3739515" cy="1183257"/>
          </a:xfrm>
        </p:spPr>
        <p:txBody>
          <a:bodyPr>
            <a:normAutofit fontScale="90000"/>
          </a:bodyPr>
          <a:lstStyle/>
          <a:p>
            <a:pPr algn="ctr"/>
            <a:r>
              <a:rPr lang="en-US" b="1" u="sng" dirty="0"/>
              <a:t>General Rules New Capabilities</a:t>
            </a:r>
          </a:p>
        </p:txBody>
      </p:sp>
      <p:sp>
        <p:nvSpPr>
          <p:cNvPr id="3" name="Content Placeholder 2">
            <a:extLst>
              <a:ext uri="{FF2B5EF4-FFF2-40B4-BE49-F238E27FC236}">
                <a16:creationId xmlns:a16="http://schemas.microsoft.com/office/drawing/2014/main" id="{50D9E8B9-8177-42D0-8E5B-5B1447B24F7F}"/>
              </a:ext>
            </a:extLst>
          </p:cNvPr>
          <p:cNvSpPr>
            <a:spLocks noGrp="1"/>
          </p:cNvSpPr>
          <p:nvPr>
            <p:ph idx="1"/>
          </p:nvPr>
        </p:nvSpPr>
        <p:spPr>
          <a:xfrm>
            <a:off x="1414272" y="2320674"/>
            <a:ext cx="6674358" cy="4351338"/>
          </a:xfrm>
        </p:spPr>
        <p:txBody>
          <a:bodyPr/>
          <a:lstStyle/>
          <a:p>
            <a:r>
              <a:rPr lang="en-US" dirty="0"/>
              <a:t>Same rules apply as for other professional development</a:t>
            </a:r>
          </a:p>
          <a:p>
            <a:r>
              <a:rPr lang="en-US" u="sng" dirty="0"/>
              <a:t>Must </a:t>
            </a:r>
            <a:r>
              <a:rPr lang="en-US" dirty="0"/>
              <a:t>be entered in the New Capability category in the certification portal</a:t>
            </a:r>
          </a:p>
          <a:p>
            <a:r>
              <a:rPr lang="en-US" dirty="0"/>
              <a:t>Specific new capability must be identified</a:t>
            </a:r>
          </a:p>
          <a:p>
            <a:r>
              <a:rPr lang="en-US" dirty="0"/>
              <a:t>If you do not add the minimum # hours in new capability category, you will not be able to recertify</a:t>
            </a:r>
          </a:p>
        </p:txBody>
      </p:sp>
    </p:spTree>
    <p:extLst>
      <p:ext uri="{BB962C8B-B14F-4D97-AF65-F5344CB8AC3E}">
        <p14:creationId xmlns:p14="http://schemas.microsoft.com/office/powerpoint/2010/main" val="2578006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F50C7-E7F6-4822-B952-F0D9003E4D45}"/>
              </a:ext>
            </a:extLst>
          </p:cNvPr>
          <p:cNvSpPr>
            <a:spLocks noGrp="1"/>
          </p:cNvSpPr>
          <p:nvPr>
            <p:ph type="title"/>
          </p:nvPr>
        </p:nvSpPr>
        <p:spPr>
          <a:xfrm>
            <a:off x="844412" y="2965460"/>
            <a:ext cx="7886700" cy="1325563"/>
          </a:xfrm>
        </p:spPr>
        <p:txBody>
          <a:bodyPr>
            <a:noAutofit/>
          </a:bodyPr>
          <a:lstStyle/>
          <a:p>
            <a:pPr algn="ctr"/>
            <a:r>
              <a:rPr lang="en-US" sz="7200" b="1" dirty="0">
                <a:solidFill>
                  <a:srgbClr val="2F5596"/>
                </a:solidFill>
                <a:latin typeface="Posterama" panose="020B0502040204020203" pitchFamily="34" charset="0"/>
                <a:cs typeface="Posterama" panose="020B0502040204020203" pitchFamily="34" charset="0"/>
              </a:rPr>
              <a:t>Recertification Categories</a:t>
            </a:r>
          </a:p>
        </p:txBody>
      </p:sp>
      <p:sp>
        <p:nvSpPr>
          <p:cNvPr id="5" name="Google Shape;189;p15">
            <a:extLst>
              <a:ext uri="{FF2B5EF4-FFF2-40B4-BE49-F238E27FC236}">
                <a16:creationId xmlns:a16="http://schemas.microsoft.com/office/drawing/2014/main" id="{6078C6CD-4849-4511-85A0-ADC4A97A6B6C}"/>
              </a:ext>
            </a:extLst>
          </p:cNvPr>
          <p:cNvSpPr txBox="1">
            <a:spLocks/>
          </p:cNvSpPr>
          <p:nvPr/>
        </p:nvSpPr>
        <p:spPr>
          <a:xfrm>
            <a:off x="844412" y="4391034"/>
            <a:ext cx="7455176" cy="869850"/>
          </a:xfrm>
          <a:prstGeom prst="rect">
            <a:avLst/>
          </a:prstGeom>
        </p:spPr>
        <p:txBody>
          <a:bodyPr spcFirstLastPara="1" vert="horz" wrap="square" lIns="68569" tIns="68569" rIns="68569" bIns="68569"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bg1"/>
              </a:solidFill>
              <a:latin typeface="Whitney HTF Book" pitchFamily="50" charset="0"/>
            </a:endParaRPr>
          </a:p>
        </p:txBody>
      </p:sp>
      <p:sp>
        <p:nvSpPr>
          <p:cNvPr id="6" name="Google Shape;190;p15">
            <a:extLst>
              <a:ext uri="{FF2B5EF4-FFF2-40B4-BE49-F238E27FC236}">
                <a16:creationId xmlns:a16="http://schemas.microsoft.com/office/drawing/2014/main" id="{40EF83BF-CEC8-483D-8BE5-79ACC03FAE0B}"/>
              </a:ext>
            </a:extLst>
          </p:cNvPr>
          <p:cNvSpPr txBox="1">
            <a:spLocks/>
          </p:cNvSpPr>
          <p:nvPr/>
        </p:nvSpPr>
        <p:spPr>
          <a:xfrm>
            <a:off x="906946" y="5360895"/>
            <a:ext cx="4728541" cy="588600"/>
          </a:xfrm>
          <a:prstGeom prst="rect">
            <a:avLst/>
          </a:prstGeom>
        </p:spPr>
        <p:txBody>
          <a:bodyPr spcFirstLastPara="1" vert="horz" wrap="square" lIns="68569" tIns="68569" rIns="68569" bIns="6856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Whitney HTF Book" pitchFamily="50" charset="0"/>
            </a:endParaRPr>
          </a:p>
        </p:txBody>
      </p:sp>
    </p:spTree>
    <p:extLst>
      <p:ext uri="{BB962C8B-B14F-4D97-AF65-F5344CB8AC3E}">
        <p14:creationId xmlns:p14="http://schemas.microsoft.com/office/powerpoint/2010/main" val="207432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CB17-CD78-40C9-9222-88BA5FB4AAF2}"/>
              </a:ext>
            </a:extLst>
          </p:cNvPr>
          <p:cNvSpPr>
            <a:spLocks noGrp="1"/>
          </p:cNvSpPr>
          <p:nvPr>
            <p:ph type="title"/>
          </p:nvPr>
        </p:nvSpPr>
        <p:spPr>
          <a:xfrm>
            <a:off x="1999488" y="748971"/>
            <a:ext cx="6400800" cy="1356028"/>
          </a:xfrm>
        </p:spPr>
        <p:txBody>
          <a:bodyPr/>
          <a:lstStyle/>
          <a:p>
            <a:pPr algn="ctr"/>
            <a:r>
              <a:rPr lang="en-US" b="1" u="sng" dirty="0">
                <a:latin typeface="Calibri Light" panose="020F0302020204030204" pitchFamily="34" charset="0"/>
                <a:cs typeface="Calibri Light" panose="020F0302020204030204" pitchFamily="34" charset="0"/>
              </a:rPr>
              <a:t>Other Continuing Education</a:t>
            </a:r>
          </a:p>
        </p:txBody>
      </p:sp>
      <p:sp>
        <p:nvSpPr>
          <p:cNvPr id="3" name="Content Placeholder 2">
            <a:extLst>
              <a:ext uri="{FF2B5EF4-FFF2-40B4-BE49-F238E27FC236}">
                <a16:creationId xmlns:a16="http://schemas.microsoft.com/office/drawing/2014/main" id="{C49A5ABC-01DA-4B14-B1EC-A434737E077F}"/>
              </a:ext>
            </a:extLst>
          </p:cNvPr>
          <p:cNvSpPr>
            <a:spLocks noGrp="1"/>
          </p:cNvSpPr>
          <p:nvPr>
            <p:ph idx="1"/>
          </p:nvPr>
        </p:nvSpPr>
        <p:spPr>
          <a:xfrm>
            <a:off x="1741616" y="1824583"/>
            <a:ext cx="6916544" cy="4441361"/>
          </a:xfrm>
          <a:solidFill>
            <a:schemeClr val="bg1"/>
          </a:solidFill>
        </p:spPr>
        <p:txBody>
          <a:bodyPr>
            <a:normAutofit fontScale="92500"/>
          </a:bodyPr>
          <a:lstStyle/>
          <a:p>
            <a:r>
              <a:rPr lang="en-US" dirty="0"/>
              <a:t>Continuing education in topics not on the “new capabilities” list</a:t>
            </a:r>
          </a:p>
          <a:p>
            <a:r>
              <a:rPr lang="en-US" dirty="0"/>
              <a:t>Workshops, courses, conferences, online programs and webcasts can qualify</a:t>
            </a:r>
          </a:p>
          <a:p>
            <a:r>
              <a:rPr lang="en-US" dirty="0"/>
              <a:t>Books qualify with caveats</a:t>
            </a:r>
          </a:p>
          <a:p>
            <a:pPr lvl="1">
              <a:buFont typeface="Courier New" panose="02070309020205020404" pitchFamily="49" charset="0"/>
              <a:buChar char="o"/>
            </a:pPr>
            <a:r>
              <a:rPr lang="en-US" dirty="0"/>
              <a:t>Published within recertification cycle</a:t>
            </a:r>
          </a:p>
          <a:p>
            <a:pPr lvl="1">
              <a:buFont typeface="Courier New" panose="02070309020205020404" pitchFamily="49" charset="0"/>
              <a:buChar char="o"/>
            </a:pPr>
            <a:r>
              <a:rPr lang="en-US" dirty="0"/>
              <a:t>3 points each/15-point maximum</a:t>
            </a:r>
          </a:p>
          <a:p>
            <a:r>
              <a:rPr lang="en-US" dirty="0"/>
              <a:t>Maximum = 45 CPTD/30 APTD per cycle</a:t>
            </a:r>
          </a:p>
          <a:p>
            <a:pPr marL="0" indent="0">
              <a:lnSpc>
                <a:spcPct val="110000"/>
              </a:lnSpc>
              <a:buNone/>
            </a:pPr>
            <a:endParaRPr lang="en-US" sz="2400" dirty="0"/>
          </a:p>
          <a:p>
            <a:pPr marL="0" indent="0">
              <a:lnSpc>
                <a:spcPct val="110000"/>
              </a:lnSpc>
              <a:buNone/>
            </a:pPr>
            <a:r>
              <a:rPr lang="en-US" sz="2400" dirty="0"/>
              <a:t>Example: LinkedIn Learning module on instructional design</a:t>
            </a:r>
          </a:p>
        </p:txBody>
      </p:sp>
    </p:spTree>
    <p:extLst>
      <p:ext uri="{BB962C8B-B14F-4D97-AF65-F5344CB8AC3E}">
        <p14:creationId xmlns:p14="http://schemas.microsoft.com/office/powerpoint/2010/main" val="4059384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48957-F838-4522-95BE-462AF26F5818}"/>
              </a:ext>
            </a:extLst>
          </p:cNvPr>
          <p:cNvSpPr>
            <a:spLocks noGrp="1"/>
          </p:cNvSpPr>
          <p:nvPr>
            <p:ph type="title"/>
          </p:nvPr>
        </p:nvSpPr>
        <p:spPr>
          <a:xfrm>
            <a:off x="1228587" y="829246"/>
            <a:ext cx="6931876" cy="1325563"/>
          </a:xfrm>
        </p:spPr>
        <p:txBody>
          <a:bodyPr/>
          <a:lstStyle/>
          <a:p>
            <a:pPr algn="ctr"/>
            <a:r>
              <a:rPr lang="en-US" b="1" u="sng" dirty="0"/>
              <a:t>On the Job Experience</a:t>
            </a:r>
          </a:p>
        </p:txBody>
      </p:sp>
      <p:sp>
        <p:nvSpPr>
          <p:cNvPr id="3" name="Content Placeholder 2">
            <a:extLst>
              <a:ext uri="{FF2B5EF4-FFF2-40B4-BE49-F238E27FC236}">
                <a16:creationId xmlns:a16="http://schemas.microsoft.com/office/drawing/2014/main" id="{695DD76E-8717-4E45-BF76-1DE45F5014E3}"/>
              </a:ext>
            </a:extLst>
          </p:cNvPr>
          <p:cNvSpPr>
            <a:spLocks noGrp="1"/>
          </p:cNvSpPr>
          <p:nvPr>
            <p:ph idx="1"/>
          </p:nvPr>
        </p:nvSpPr>
        <p:spPr>
          <a:xfrm>
            <a:off x="1654562" y="1825625"/>
            <a:ext cx="6720004" cy="4351338"/>
          </a:xfrm>
        </p:spPr>
        <p:txBody>
          <a:bodyPr/>
          <a:lstStyle/>
          <a:p>
            <a:r>
              <a:rPr lang="en-US" dirty="0"/>
              <a:t>Intended for big projects that help you grow professionally</a:t>
            </a:r>
          </a:p>
          <a:p>
            <a:r>
              <a:rPr lang="en-US" dirty="0"/>
              <a:t>Number of hours spent on project</a:t>
            </a:r>
          </a:p>
          <a:p>
            <a:r>
              <a:rPr lang="en-US" dirty="0"/>
              <a:t>Maximum points: 15/20 per cycle</a:t>
            </a:r>
          </a:p>
          <a:p>
            <a:endParaRPr lang="en-US" dirty="0"/>
          </a:p>
          <a:p>
            <a:pPr marL="0" indent="0">
              <a:buNone/>
            </a:pPr>
            <a:r>
              <a:rPr lang="en-US" dirty="0"/>
              <a:t>Examples: Implement LMS, develop new competency model</a:t>
            </a:r>
          </a:p>
        </p:txBody>
      </p:sp>
    </p:spTree>
    <p:extLst>
      <p:ext uri="{BB962C8B-B14F-4D97-AF65-F5344CB8AC3E}">
        <p14:creationId xmlns:p14="http://schemas.microsoft.com/office/powerpoint/2010/main" val="519379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C81D-3E8B-4F97-8EEE-9680484137D7}"/>
              </a:ext>
            </a:extLst>
          </p:cNvPr>
          <p:cNvSpPr>
            <a:spLocks noGrp="1"/>
          </p:cNvSpPr>
          <p:nvPr>
            <p:ph type="title"/>
          </p:nvPr>
        </p:nvSpPr>
        <p:spPr>
          <a:xfrm>
            <a:off x="1438823" y="656694"/>
            <a:ext cx="6898422" cy="1325563"/>
          </a:xfrm>
        </p:spPr>
        <p:txBody>
          <a:bodyPr/>
          <a:lstStyle/>
          <a:p>
            <a:pPr algn="ctr"/>
            <a:r>
              <a:rPr lang="en-US" b="1" u="sng" dirty="0">
                <a:latin typeface="Calibri Light" panose="020F0302020204030204" pitchFamily="34" charset="0"/>
                <a:cs typeface="Calibri Light" panose="020F0302020204030204" pitchFamily="34" charset="0"/>
              </a:rPr>
              <a:t>Speaking &amp; Instructing</a:t>
            </a:r>
          </a:p>
        </p:txBody>
      </p:sp>
      <p:sp>
        <p:nvSpPr>
          <p:cNvPr id="3" name="Content Placeholder 2">
            <a:extLst>
              <a:ext uri="{FF2B5EF4-FFF2-40B4-BE49-F238E27FC236}">
                <a16:creationId xmlns:a16="http://schemas.microsoft.com/office/drawing/2014/main" id="{9EFB0944-7375-43E2-8E20-A0DF2824EC10}"/>
              </a:ext>
            </a:extLst>
          </p:cNvPr>
          <p:cNvSpPr>
            <a:spLocks noGrp="1"/>
          </p:cNvSpPr>
          <p:nvPr>
            <p:ph idx="1"/>
          </p:nvPr>
        </p:nvSpPr>
        <p:spPr>
          <a:xfrm>
            <a:off x="1862569" y="1701841"/>
            <a:ext cx="6050931" cy="4779881"/>
          </a:xfrm>
        </p:spPr>
        <p:txBody>
          <a:bodyPr>
            <a:normAutofit/>
          </a:bodyPr>
          <a:lstStyle/>
          <a:p>
            <a:r>
              <a:rPr lang="en-US" dirty="0"/>
              <a:t>Speaking at conferences, chapter meetings, study groups</a:t>
            </a:r>
          </a:p>
          <a:p>
            <a:r>
              <a:rPr lang="en-US" dirty="0"/>
              <a:t>Not part of your regular job</a:t>
            </a:r>
          </a:p>
          <a:p>
            <a:r>
              <a:rPr lang="en-US" dirty="0"/>
              <a:t>Delivery time = 1 </a:t>
            </a:r>
            <a:r>
              <a:rPr lang="en-US" dirty="0" err="1"/>
              <a:t>pt</a:t>
            </a:r>
            <a:r>
              <a:rPr lang="en-US" dirty="0"/>
              <a:t> per hour</a:t>
            </a:r>
          </a:p>
          <a:p>
            <a:r>
              <a:rPr lang="en-US" dirty="0"/>
              <a:t>Development = 2 pts/hour of delivery</a:t>
            </a:r>
          </a:p>
          <a:p>
            <a:r>
              <a:rPr lang="en-US" dirty="0"/>
              <a:t>Maximum points 15/20 per cycle</a:t>
            </a:r>
          </a:p>
          <a:p>
            <a:pPr marL="0" indent="0">
              <a:buNone/>
            </a:pPr>
            <a:endParaRPr lang="en-US" sz="1000" dirty="0"/>
          </a:p>
          <a:p>
            <a:pPr marL="0" indent="0">
              <a:buNone/>
            </a:pPr>
            <a:r>
              <a:rPr lang="en-US" sz="2400" dirty="0"/>
              <a:t>Example: Presenting session for local ATD Chapter program</a:t>
            </a:r>
          </a:p>
        </p:txBody>
      </p:sp>
    </p:spTree>
    <p:extLst>
      <p:ext uri="{BB962C8B-B14F-4D97-AF65-F5344CB8AC3E}">
        <p14:creationId xmlns:p14="http://schemas.microsoft.com/office/powerpoint/2010/main" val="2432371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97D9E-B005-4D2D-9154-02D119F7CDB6}"/>
              </a:ext>
            </a:extLst>
          </p:cNvPr>
          <p:cNvSpPr>
            <a:spLocks noGrp="1"/>
          </p:cNvSpPr>
          <p:nvPr>
            <p:ph type="title"/>
          </p:nvPr>
        </p:nvSpPr>
        <p:spPr>
          <a:xfrm>
            <a:off x="2832652" y="365126"/>
            <a:ext cx="5682698" cy="1325563"/>
          </a:xfrm>
        </p:spPr>
        <p:txBody>
          <a:bodyPr>
            <a:normAutofit/>
          </a:bodyPr>
          <a:lstStyle/>
          <a:p>
            <a:pPr algn="r"/>
            <a:r>
              <a:rPr lang="en-US" sz="7200" dirty="0">
                <a:solidFill>
                  <a:srgbClr val="EB6625"/>
                </a:solidFill>
                <a:latin typeface="Whitney HTF" pitchFamily="50" charset="0"/>
              </a:rPr>
              <a:t>AGENDA</a:t>
            </a:r>
          </a:p>
        </p:txBody>
      </p:sp>
      <p:sp>
        <p:nvSpPr>
          <p:cNvPr id="3" name="Content Placeholder 2">
            <a:extLst>
              <a:ext uri="{FF2B5EF4-FFF2-40B4-BE49-F238E27FC236}">
                <a16:creationId xmlns:a16="http://schemas.microsoft.com/office/drawing/2014/main" id="{6B74E6B8-7A44-4ECC-A1E9-6100EFC70AB7}"/>
              </a:ext>
            </a:extLst>
          </p:cNvPr>
          <p:cNvSpPr>
            <a:spLocks noGrp="1"/>
          </p:cNvSpPr>
          <p:nvPr>
            <p:ph idx="1"/>
          </p:nvPr>
        </p:nvSpPr>
        <p:spPr>
          <a:xfrm>
            <a:off x="1878495" y="2107095"/>
            <a:ext cx="6636855" cy="3886201"/>
          </a:xfrm>
          <a:noFill/>
        </p:spPr>
        <p:txBody>
          <a:bodyPr>
            <a:normAutofit/>
          </a:bodyPr>
          <a:lstStyle/>
          <a:p>
            <a:r>
              <a:rPr lang="en-US" dirty="0">
                <a:latin typeface="Whitney HTF Book" pitchFamily="2" charset="0"/>
              </a:rPr>
              <a:t>Talent Development Capability Model</a:t>
            </a:r>
          </a:p>
          <a:p>
            <a:r>
              <a:rPr lang="en-US" dirty="0">
                <a:latin typeface="Whitney HTF Book" pitchFamily="2" charset="0"/>
              </a:rPr>
              <a:t>Recertification Basics</a:t>
            </a:r>
          </a:p>
          <a:p>
            <a:r>
              <a:rPr lang="en-US" dirty="0">
                <a:latin typeface="Whitney HTF Book" pitchFamily="2" charset="0"/>
              </a:rPr>
              <a:t>New Capabilities Requirement</a:t>
            </a:r>
          </a:p>
          <a:p>
            <a:r>
              <a:rPr lang="en-US" dirty="0">
                <a:latin typeface="Whitney HTF Book" pitchFamily="2" charset="0"/>
              </a:rPr>
              <a:t>Recertification Categories</a:t>
            </a:r>
          </a:p>
          <a:p>
            <a:r>
              <a:rPr lang="en-US" dirty="0">
                <a:latin typeface="Whitney HTF Book" pitchFamily="2" charset="0"/>
              </a:rPr>
              <a:t>Certification Portal</a:t>
            </a:r>
          </a:p>
          <a:p>
            <a:r>
              <a:rPr lang="en-US" dirty="0">
                <a:latin typeface="Whitney HTF Book" pitchFamily="2" charset="0"/>
              </a:rPr>
              <a:t>Resources</a:t>
            </a:r>
          </a:p>
          <a:p>
            <a:r>
              <a:rPr lang="en-US" dirty="0">
                <a:latin typeface="Whitney HTF Book" pitchFamily="2" charset="0"/>
              </a:rPr>
              <a:t>Questions</a:t>
            </a:r>
          </a:p>
          <a:p>
            <a:pPr marL="0" indent="0">
              <a:buNone/>
            </a:pPr>
            <a:endParaRPr lang="en-US" dirty="0"/>
          </a:p>
        </p:txBody>
      </p:sp>
    </p:spTree>
    <p:extLst>
      <p:ext uri="{BB962C8B-B14F-4D97-AF65-F5344CB8AC3E}">
        <p14:creationId xmlns:p14="http://schemas.microsoft.com/office/powerpoint/2010/main" val="1281324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C81D-3E8B-4F97-8EEE-9680484137D7}"/>
              </a:ext>
            </a:extLst>
          </p:cNvPr>
          <p:cNvSpPr>
            <a:spLocks noGrp="1"/>
          </p:cNvSpPr>
          <p:nvPr>
            <p:ph type="title"/>
          </p:nvPr>
        </p:nvSpPr>
        <p:spPr>
          <a:xfrm>
            <a:off x="1084196" y="742038"/>
            <a:ext cx="6898422" cy="1325563"/>
          </a:xfrm>
        </p:spPr>
        <p:txBody>
          <a:bodyPr/>
          <a:lstStyle/>
          <a:p>
            <a:pPr algn="ctr"/>
            <a:r>
              <a:rPr lang="en-US" b="1" u="sng" dirty="0"/>
              <a:t>Research &amp; Publishing</a:t>
            </a:r>
          </a:p>
        </p:txBody>
      </p:sp>
      <p:sp>
        <p:nvSpPr>
          <p:cNvPr id="3" name="Content Placeholder 2">
            <a:extLst>
              <a:ext uri="{FF2B5EF4-FFF2-40B4-BE49-F238E27FC236}">
                <a16:creationId xmlns:a16="http://schemas.microsoft.com/office/drawing/2014/main" id="{9EFB0944-7375-43E2-8E20-A0DF2824EC10}"/>
              </a:ext>
            </a:extLst>
          </p:cNvPr>
          <p:cNvSpPr>
            <a:spLocks noGrp="1"/>
          </p:cNvSpPr>
          <p:nvPr>
            <p:ph idx="1"/>
          </p:nvPr>
        </p:nvSpPr>
        <p:spPr>
          <a:xfrm>
            <a:off x="2008873" y="1762801"/>
            <a:ext cx="6050931" cy="4779881"/>
          </a:xfrm>
        </p:spPr>
        <p:txBody>
          <a:bodyPr/>
          <a:lstStyle/>
          <a:p>
            <a:r>
              <a:rPr lang="en-US" dirty="0"/>
              <a:t>ATD Publications and Blogs - yes</a:t>
            </a:r>
          </a:p>
          <a:p>
            <a:r>
              <a:rPr lang="en-US" dirty="0"/>
              <a:t>National or local publications</a:t>
            </a:r>
          </a:p>
          <a:p>
            <a:r>
              <a:rPr lang="en-US" dirty="0"/>
              <a:t>Self published - no</a:t>
            </a:r>
          </a:p>
          <a:p>
            <a:r>
              <a:rPr lang="en-US" dirty="0"/>
              <a:t>Employer newsletters - no</a:t>
            </a:r>
          </a:p>
          <a:p>
            <a:r>
              <a:rPr lang="en-US" dirty="0"/>
              <a:t>Specific point values</a:t>
            </a:r>
          </a:p>
          <a:p>
            <a:pPr lvl="1"/>
            <a:r>
              <a:rPr lang="en-US" dirty="0"/>
              <a:t>Blog (2 points)</a:t>
            </a:r>
          </a:p>
          <a:p>
            <a:pPr lvl="1"/>
            <a:r>
              <a:rPr lang="en-US" dirty="0"/>
              <a:t>TD Mag article (4 points)</a:t>
            </a:r>
          </a:p>
          <a:p>
            <a:pPr lvl="1"/>
            <a:r>
              <a:rPr lang="en-US" dirty="0"/>
              <a:t>TD at Work (12 points)</a:t>
            </a:r>
          </a:p>
          <a:p>
            <a:r>
              <a:rPr lang="en-US" dirty="0"/>
              <a:t>Maximum points 15/20</a:t>
            </a:r>
          </a:p>
          <a:p>
            <a:pPr lvl="1"/>
            <a:endParaRPr lang="en-US" dirty="0"/>
          </a:p>
        </p:txBody>
      </p:sp>
    </p:spTree>
    <p:extLst>
      <p:ext uri="{BB962C8B-B14F-4D97-AF65-F5344CB8AC3E}">
        <p14:creationId xmlns:p14="http://schemas.microsoft.com/office/powerpoint/2010/main" val="2491717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C81D-3E8B-4F97-8EEE-9680484137D7}"/>
              </a:ext>
            </a:extLst>
          </p:cNvPr>
          <p:cNvSpPr>
            <a:spLocks noGrp="1"/>
          </p:cNvSpPr>
          <p:nvPr>
            <p:ph type="title"/>
          </p:nvPr>
        </p:nvSpPr>
        <p:spPr>
          <a:xfrm>
            <a:off x="1721469" y="646881"/>
            <a:ext cx="6898422" cy="1325563"/>
          </a:xfrm>
        </p:spPr>
        <p:txBody>
          <a:bodyPr/>
          <a:lstStyle/>
          <a:p>
            <a:pPr algn="ctr"/>
            <a:r>
              <a:rPr lang="en-US" b="1" u="sng" dirty="0"/>
              <a:t>Leadership &amp; Recognition</a:t>
            </a:r>
          </a:p>
        </p:txBody>
      </p:sp>
      <p:sp>
        <p:nvSpPr>
          <p:cNvPr id="3" name="Content Placeholder 2">
            <a:extLst>
              <a:ext uri="{FF2B5EF4-FFF2-40B4-BE49-F238E27FC236}">
                <a16:creationId xmlns:a16="http://schemas.microsoft.com/office/drawing/2014/main" id="{9EFB0944-7375-43E2-8E20-A0DF2824EC10}"/>
              </a:ext>
            </a:extLst>
          </p:cNvPr>
          <p:cNvSpPr>
            <a:spLocks noGrp="1"/>
          </p:cNvSpPr>
          <p:nvPr>
            <p:ph idx="1"/>
          </p:nvPr>
        </p:nvSpPr>
        <p:spPr>
          <a:xfrm>
            <a:off x="1721469" y="1690689"/>
            <a:ext cx="7009936" cy="4779881"/>
          </a:xfrm>
          <a:solidFill>
            <a:schemeClr val="bg1"/>
          </a:solidFill>
        </p:spPr>
        <p:txBody>
          <a:bodyPr>
            <a:normAutofit/>
          </a:bodyPr>
          <a:lstStyle/>
          <a:p>
            <a:r>
              <a:rPr lang="en-US" dirty="0"/>
              <a:t>ATD National &amp; Local boards/committees</a:t>
            </a:r>
          </a:p>
          <a:p>
            <a:r>
              <a:rPr lang="en-US" dirty="0"/>
              <a:t>Leadership for other TD-related organizations</a:t>
            </a:r>
          </a:p>
          <a:p>
            <a:r>
              <a:rPr lang="en-US" dirty="0"/>
              <a:t>Awards – not employer awards</a:t>
            </a:r>
          </a:p>
          <a:p>
            <a:r>
              <a:rPr lang="en-US" dirty="0"/>
              <a:t>Awards Review</a:t>
            </a:r>
          </a:p>
          <a:p>
            <a:r>
              <a:rPr lang="en-US" dirty="0"/>
              <a:t>Volunteering for ATD</a:t>
            </a:r>
          </a:p>
          <a:p>
            <a:r>
              <a:rPr lang="en-US" dirty="0"/>
              <a:t>Specific point values assigned</a:t>
            </a:r>
          </a:p>
          <a:p>
            <a:r>
              <a:rPr lang="en-US" dirty="0"/>
              <a:t>Maximum points 15/20 per cycle</a:t>
            </a:r>
          </a:p>
          <a:p>
            <a:endParaRPr lang="en-US" dirty="0"/>
          </a:p>
          <a:p>
            <a:pPr marL="0" indent="0">
              <a:buNone/>
            </a:pPr>
            <a:r>
              <a:rPr lang="en-US" sz="2400" dirty="0"/>
              <a:t>Example: BEST Awards reviewer = 5 points per cycle</a:t>
            </a:r>
          </a:p>
          <a:p>
            <a:pPr lvl="1"/>
            <a:endParaRPr lang="en-US" dirty="0"/>
          </a:p>
        </p:txBody>
      </p:sp>
    </p:spTree>
    <p:extLst>
      <p:ext uri="{BB962C8B-B14F-4D97-AF65-F5344CB8AC3E}">
        <p14:creationId xmlns:p14="http://schemas.microsoft.com/office/powerpoint/2010/main" val="833578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C81D-3E8B-4F97-8EEE-9680484137D7}"/>
              </a:ext>
            </a:extLst>
          </p:cNvPr>
          <p:cNvSpPr>
            <a:spLocks noGrp="1"/>
          </p:cNvSpPr>
          <p:nvPr>
            <p:ph type="title"/>
          </p:nvPr>
        </p:nvSpPr>
        <p:spPr>
          <a:xfrm>
            <a:off x="1721469" y="659073"/>
            <a:ext cx="6898422" cy="1325563"/>
          </a:xfrm>
        </p:spPr>
        <p:txBody>
          <a:bodyPr/>
          <a:lstStyle/>
          <a:p>
            <a:pPr algn="ctr"/>
            <a:r>
              <a:rPr lang="en-US" b="1" u="sng" dirty="0"/>
              <a:t>Professional Membership</a:t>
            </a:r>
          </a:p>
        </p:txBody>
      </p:sp>
      <p:sp>
        <p:nvSpPr>
          <p:cNvPr id="3" name="Content Placeholder 2">
            <a:extLst>
              <a:ext uri="{FF2B5EF4-FFF2-40B4-BE49-F238E27FC236}">
                <a16:creationId xmlns:a16="http://schemas.microsoft.com/office/drawing/2014/main" id="{9EFB0944-7375-43E2-8E20-A0DF2824EC10}"/>
              </a:ext>
            </a:extLst>
          </p:cNvPr>
          <p:cNvSpPr>
            <a:spLocks noGrp="1"/>
          </p:cNvSpPr>
          <p:nvPr>
            <p:ph idx="1"/>
          </p:nvPr>
        </p:nvSpPr>
        <p:spPr>
          <a:xfrm>
            <a:off x="1721469" y="1690689"/>
            <a:ext cx="7009936" cy="4779881"/>
          </a:xfrm>
        </p:spPr>
        <p:txBody>
          <a:bodyPr/>
          <a:lstStyle/>
          <a:p>
            <a:r>
              <a:rPr lang="en-US" dirty="0"/>
              <a:t>Talent Development related organizations</a:t>
            </a:r>
          </a:p>
          <a:p>
            <a:r>
              <a:rPr lang="en-US" dirty="0"/>
              <a:t>Specific point values</a:t>
            </a:r>
          </a:p>
          <a:p>
            <a:pPr lvl="1"/>
            <a:r>
              <a:rPr lang="en-US" dirty="0"/>
              <a:t>ATD National = 4 points per year</a:t>
            </a:r>
          </a:p>
          <a:p>
            <a:pPr lvl="1"/>
            <a:r>
              <a:rPr lang="en-US" dirty="0"/>
              <a:t>ATD Local = 3 points per year</a:t>
            </a:r>
          </a:p>
          <a:p>
            <a:r>
              <a:rPr lang="en-US" dirty="0"/>
              <a:t>Maximum points 10/15 per cycle</a:t>
            </a:r>
          </a:p>
          <a:p>
            <a:pPr marL="0" indent="0">
              <a:buNone/>
            </a:pPr>
            <a:endParaRPr lang="en-US" sz="2400" dirty="0"/>
          </a:p>
          <a:p>
            <a:pPr marL="0" indent="0">
              <a:buNone/>
            </a:pPr>
            <a:r>
              <a:rPr lang="en-US" sz="2400" dirty="0"/>
              <a:t>Example: SHRM membership = 2 points per year</a:t>
            </a:r>
          </a:p>
          <a:p>
            <a:endParaRPr lang="en-US" dirty="0"/>
          </a:p>
          <a:p>
            <a:endParaRPr lang="en-US" dirty="0"/>
          </a:p>
          <a:p>
            <a:pPr lvl="1"/>
            <a:endParaRPr lang="en-US" dirty="0"/>
          </a:p>
        </p:txBody>
      </p:sp>
    </p:spTree>
    <p:extLst>
      <p:ext uri="{BB962C8B-B14F-4D97-AF65-F5344CB8AC3E}">
        <p14:creationId xmlns:p14="http://schemas.microsoft.com/office/powerpoint/2010/main" val="3046336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C81D-3E8B-4F97-8EEE-9680484137D7}"/>
              </a:ext>
            </a:extLst>
          </p:cNvPr>
          <p:cNvSpPr>
            <a:spLocks noGrp="1"/>
          </p:cNvSpPr>
          <p:nvPr>
            <p:ph type="title"/>
          </p:nvPr>
        </p:nvSpPr>
        <p:spPr>
          <a:xfrm>
            <a:off x="1616928" y="376278"/>
            <a:ext cx="6898422" cy="1325563"/>
          </a:xfrm>
        </p:spPr>
        <p:txBody>
          <a:bodyPr/>
          <a:lstStyle/>
          <a:p>
            <a:pPr algn="ctr"/>
            <a:r>
              <a:rPr lang="en-US" b="1" u="sng" dirty="0"/>
              <a:t>Audit Process</a:t>
            </a:r>
          </a:p>
        </p:txBody>
      </p:sp>
      <p:sp>
        <p:nvSpPr>
          <p:cNvPr id="3" name="Content Placeholder 2">
            <a:extLst>
              <a:ext uri="{FF2B5EF4-FFF2-40B4-BE49-F238E27FC236}">
                <a16:creationId xmlns:a16="http://schemas.microsoft.com/office/drawing/2014/main" id="{9EFB0944-7375-43E2-8E20-A0DF2824EC10}"/>
              </a:ext>
            </a:extLst>
          </p:cNvPr>
          <p:cNvSpPr>
            <a:spLocks noGrp="1"/>
          </p:cNvSpPr>
          <p:nvPr>
            <p:ph idx="1"/>
          </p:nvPr>
        </p:nvSpPr>
        <p:spPr>
          <a:xfrm>
            <a:off x="1777225" y="1701840"/>
            <a:ext cx="6050931" cy="4779881"/>
          </a:xfrm>
        </p:spPr>
        <p:txBody>
          <a:bodyPr>
            <a:normAutofit/>
          </a:bodyPr>
          <a:lstStyle/>
          <a:p>
            <a:r>
              <a:rPr lang="en-US" dirty="0"/>
              <a:t>Documentation not required </a:t>
            </a:r>
            <a:r>
              <a:rPr lang="en-US" u="sng" dirty="0"/>
              <a:t>unless</a:t>
            </a:r>
            <a:r>
              <a:rPr lang="en-US" dirty="0"/>
              <a:t> you are audited</a:t>
            </a:r>
          </a:p>
          <a:p>
            <a:r>
              <a:rPr lang="en-US" dirty="0"/>
              <a:t>10% of randomly selected applications will be audited</a:t>
            </a:r>
          </a:p>
          <a:p>
            <a:r>
              <a:rPr lang="en-US" dirty="0"/>
              <a:t>No advance notice of audit</a:t>
            </a:r>
          </a:p>
          <a:p>
            <a:r>
              <a:rPr lang="en-US" dirty="0"/>
              <a:t>You will be notified immediately after submitting your application </a:t>
            </a:r>
          </a:p>
          <a:p>
            <a:r>
              <a:rPr lang="en-US" dirty="0"/>
              <a:t>Policies provide guidance on acceptable documentation</a:t>
            </a:r>
          </a:p>
        </p:txBody>
      </p:sp>
    </p:spTree>
    <p:extLst>
      <p:ext uri="{BB962C8B-B14F-4D97-AF65-F5344CB8AC3E}">
        <p14:creationId xmlns:p14="http://schemas.microsoft.com/office/powerpoint/2010/main" val="1158243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F50C7-E7F6-4822-B952-F0D9003E4D45}"/>
              </a:ext>
            </a:extLst>
          </p:cNvPr>
          <p:cNvSpPr>
            <a:spLocks noGrp="1"/>
          </p:cNvSpPr>
          <p:nvPr>
            <p:ph type="title"/>
          </p:nvPr>
        </p:nvSpPr>
        <p:spPr>
          <a:xfrm>
            <a:off x="906946" y="3039812"/>
            <a:ext cx="7886700" cy="1325563"/>
          </a:xfrm>
        </p:spPr>
        <p:txBody>
          <a:bodyPr>
            <a:noAutofit/>
          </a:bodyPr>
          <a:lstStyle/>
          <a:p>
            <a:pPr algn="ctr"/>
            <a:r>
              <a:rPr lang="en-US" sz="7200" b="1" dirty="0">
                <a:solidFill>
                  <a:srgbClr val="2F5596"/>
                </a:solidFill>
                <a:latin typeface="Posterama" panose="020B0502040204020203" pitchFamily="34" charset="0"/>
                <a:cs typeface="Posterama" panose="020B0502040204020203" pitchFamily="34" charset="0"/>
              </a:rPr>
              <a:t>Certification Portal</a:t>
            </a:r>
          </a:p>
        </p:txBody>
      </p:sp>
      <p:sp>
        <p:nvSpPr>
          <p:cNvPr id="5" name="Google Shape;189;p15">
            <a:extLst>
              <a:ext uri="{FF2B5EF4-FFF2-40B4-BE49-F238E27FC236}">
                <a16:creationId xmlns:a16="http://schemas.microsoft.com/office/drawing/2014/main" id="{6078C6CD-4849-4511-85A0-ADC4A97A6B6C}"/>
              </a:ext>
            </a:extLst>
          </p:cNvPr>
          <p:cNvSpPr txBox="1">
            <a:spLocks/>
          </p:cNvSpPr>
          <p:nvPr/>
        </p:nvSpPr>
        <p:spPr>
          <a:xfrm>
            <a:off x="906946" y="4462911"/>
            <a:ext cx="6127838" cy="1325562"/>
          </a:xfrm>
          <a:prstGeom prst="rect">
            <a:avLst/>
          </a:prstGeom>
        </p:spPr>
        <p:txBody>
          <a:bodyPr spcFirstLastPara="1" vert="horz" wrap="square" lIns="68569" tIns="68569" rIns="68569" bIns="68569"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bg1"/>
              </a:solidFill>
              <a:latin typeface="Whitney HTF Book" pitchFamily="50" charset="0"/>
            </a:endParaRPr>
          </a:p>
          <a:p>
            <a:endParaRPr lang="en-US" b="1" dirty="0">
              <a:solidFill>
                <a:schemeClr val="bg1"/>
              </a:solidFill>
              <a:latin typeface="Whitney HTF Book" pitchFamily="50" charset="0"/>
            </a:endParaRPr>
          </a:p>
        </p:txBody>
      </p:sp>
    </p:spTree>
    <p:extLst>
      <p:ext uri="{BB962C8B-B14F-4D97-AF65-F5344CB8AC3E}">
        <p14:creationId xmlns:p14="http://schemas.microsoft.com/office/powerpoint/2010/main" val="399904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0E1000-4812-454B-BBD9-8168162D31FE}"/>
              </a:ext>
            </a:extLst>
          </p:cNvPr>
          <p:cNvSpPr>
            <a:spLocks noGrp="1"/>
          </p:cNvSpPr>
          <p:nvPr>
            <p:ph type="title"/>
          </p:nvPr>
        </p:nvSpPr>
        <p:spPr>
          <a:xfrm>
            <a:off x="513778" y="548006"/>
            <a:ext cx="7886700" cy="1325563"/>
          </a:xfrm>
        </p:spPr>
        <p:txBody>
          <a:bodyPr/>
          <a:lstStyle/>
          <a:p>
            <a:pPr algn="ctr"/>
            <a:r>
              <a:rPr lang="en-US" b="1" u="sng" dirty="0"/>
              <a:t>Certification Portal</a:t>
            </a:r>
          </a:p>
        </p:txBody>
      </p:sp>
      <p:pic>
        <p:nvPicPr>
          <p:cNvPr id="5" name="Content Placeholder 4" descr="Graphical user interface, application, email&#10;&#10;Description automatically generated">
            <a:extLst>
              <a:ext uri="{FF2B5EF4-FFF2-40B4-BE49-F238E27FC236}">
                <a16:creationId xmlns:a16="http://schemas.microsoft.com/office/drawing/2014/main" id="{87DB421A-2513-4A99-A1F2-43DC938C7B54}"/>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309687" y="1893954"/>
            <a:ext cx="6524625" cy="4351338"/>
          </a:xfrm>
          <a:ln w="9525">
            <a:solidFill>
              <a:schemeClr val="tx1"/>
            </a:solidFill>
          </a:ln>
        </p:spPr>
      </p:pic>
    </p:spTree>
    <p:extLst>
      <p:ext uri="{BB962C8B-B14F-4D97-AF65-F5344CB8AC3E}">
        <p14:creationId xmlns:p14="http://schemas.microsoft.com/office/powerpoint/2010/main" val="1098170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7B3D-E999-4143-B26E-233BC63EA90E}"/>
              </a:ext>
            </a:extLst>
          </p:cNvPr>
          <p:cNvSpPr>
            <a:spLocks noGrp="1"/>
          </p:cNvSpPr>
          <p:nvPr>
            <p:ph type="title"/>
          </p:nvPr>
        </p:nvSpPr>
        <p:spPr>
          <a:xfrm>
            <a:off x="2164990" y="849506"/>
            <a:ext cx="5614416" cy="1325563"/>
          </a:xfrm>
          <a:noFill/>
        </p:spPr>
        <p:txBody>
          <a:bodyPr>
            <a:normAutofit/>
          </a:bodyPr>
          <a:lstStyle/>
          <a:p>
            <a:r>
              <a:rPr lang="en-US" b="1" u="sng" dirty="0"/>
              <a:t>Portal for Recertification</a:t>
            </a:r>
          </a:p>
        </p:txBody>
      </p:sp>
      <p:pic>
        <p:nvPicPr>
          <p:cNvPr id="11" name="Picture 10" descr="Graphical user interface, text, application, email&#10;&#10;Description automatically generated">
            <a:extLst>
              <a:ext uri="{FF2B5EF4-FFF2-40B4-BE49-F238E27FC236}">
                <a16:creationId xmlns:a16="http://schemas.microsoft.com/office/drawing/2014/main" id="{E8FC5D32-056D-4726-AB2E-AC414DAF7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353" y="2082716"/>
            <a:ext cx="5135880" cy="4198620"/>
          </a:xfrm>
          <a:prstGeom prst="rect">
            <a:avLst/>
          </a:prstGeom>
          <a:ln w="12700">
            <a:solidFill>
              <a:schemeClr val="tx1"/>
            </a:solidFill>
          </a:ln>
        </p:spPr>
      </p:pic>
      <p:cxnSp>
        <p:nvCxnSpPr>
          <p:cNvPr id="13" name="Straight Arrow Connector 12">
            <a:extLst>
              <a:ext uri="{FF2B5EF4-FFF2-40B4-BE49-F238E27FC236}">
                <a16:creationId xmlns:a16="http://schemas.microsoft.com/office/drawing/2014/main" id="{395BB556-7D9B-4615-9A9A-F11D8F1FF2BE}"/>
              </a:ext>
            </a:extLst>
          </p:cNvPr>
          <p:cNvCxnSpPr/>
          <p:nvPr/>
        </p:nvCxnSpPr>
        <p:spPr>
          <a:xfrm flipH="1">
            <a:off x="7303008" y="3560064"/>
            <a:ext cx="816864" cy="390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440D933-8545-4832-B3E4-D425E466E599}"/>
              </a:ext>
            </a:extLst>
          </p:cNvPr>
          <p:cNvCxnSpPr>
            <a:cxnSpLocks/>
          </p:cNvCxnSpPr>
          <p:nvPr/>
        </p:nvCxnSpPr>
        <p:spPr>
          <a:xfrm flipH="1">
            <a:off x="6876288" y="3560064"/>
            <a:ext cx="1158240" cy="280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BFFEBA6-C38E-489B-BDF8-2C821380F405}"/>
              </a:ext>
            </a:extLst>
          </p:cNvPr>
          <p:cNvCxnSpPr/>
          <p:nvPr/>
        </p:nvCxnSpPr>
        <p:spPr>
          <a:xfrm>
            <a:off x="1158240" y="3084576"/>
            <a:ext cx="11671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B134E3D-0817-46BE-B304-8045BD160670}"/>
              </a:ext>
            </a:extLst>
          </p:cNvPr>
          <p:cNvSpPr txBox="1"/>
          <p:nvPr/>
        </p:nvSpPr>
        <p:spPr>
          <a:xfrm>
            <a:off x="816864" y="2715244"/>
            <a:ext cx="1348126" cy="369332"/>
          </a:xfrm>
          <a:prstGeom prst="rect">
            <a:avLst/>
          </a:prstGeom>
          <a:noFill/>
        </p:spPr>
        <p:txBody>
          <a:bodyPr wrap="none" rtlCol="0">
            <a:spAutoFit/>
          </a:bodyPr>
          <a:lstStyle/>
          <a:p>
            <a:r>
              <a:rPr lang="en-US" dirty="0"/>
              <a:t>Progress bar</a:t>
            </a:r>
          </a:p>
        </p:txBody>
      </p:sp>
      <p:sp>
        <p:nvSpPr>
          <p:cNvPr id="21" name="TextBox 20">
            <a:extLst>
              <a:ext uri="{FF2B5EF4-FFF2-40B4-BE49-F238E27FC236}">
                <a16:creationId xmlns:a16="http://schemas.microsoft.com/office/drawing/2014/main" id="{2144D397-7596-408C-B68D-F12C6FC567C5}"/>
              </a:ext>
            </a:extLst>
          </p:cNvPr>
          <p:cNvSpPr txBox="1"/>
          <p:nvPr/>
        </p:nvSpPr>
        <p:spPr>
          <a:xfrm>
            <a:off x="7516368" y="2359735"/>
            <a:ext cx="1478822" cy="1200329"/>
          </a:xfrm>
          <a:prstGeom prst="rect">
            <a:avLst/>
          </a:prstGeom>
          <a:noFill/>
          <a:ln w="6350">
            <a:solidFill>
              <a:schemeClr val="tx1"/>
            </a:solidFill>
          </a:ln>
        </p:spPr>
        <p:txBody>
          <a:bodyPr wrap="square" rtlCol="0">
            <a:spAutoFit/>
          </a:bodyPr>
          <a:lstStyle/>
          <a:p>
            <a:r>
              <a:rPr lang="en-US" dirty="0"/>
              <a:t>To enter professional development activities</a:t>
            </a:r>
          </a:p>
        </p:txBody>
      </p:sp>
    </p:spTree>
    <p:extLst>
      <p:ext uri="{BB962C8B-B14F-4D97-AF65-F5344CB8AC3E}">
        <p14:creationId xmlns:p14="http://schemas.microsoft.com/office/powerpoint/2010/main" val="2266055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2F31-0341-41CE-BB23-B5E9B6748AE0}"/>
              </a:ext>
            </a:extLst>
          </p:cNvPr>
          <p:cNvSpPr>
            <a:spLocks noGrp="1"/>
          </p:cNvSpPr>
          <p:nvPr>
            <p:ph type="title"/>
          </p:nvPr>
        </p:nvSpPr>
        <p:spPr>
          <a:xfrm>
            <a:off x="1341120" y="530924"/>
            <a:ext cx="6803136" cy="1341754"/>
          </a:xfrm>
        </p:spPr>
        <p:txBody>
          <a:bodyPr/>
          <a:lstStyle/>
          <a:p>
            <a:pPr algn="ctr"/>
            <a:r>
              <a:rPr lang="en-US" b="1" u="sng" dirty="0"/>
              <a:t>Add Professional Development</a:t>
            </a:r>
          </a:p>
        </p:txBody>
      </p:sp>
      <p:pic>
        <p:nvPicPr>
          <p:cNvPr id="5" name="Content Placeholder 4" descr="Graphical user interface&#10;&#10;Description automatically generated">
            <a:extLst>
              <a:ext uri="{FF2B5EF4-FFF2-40B4-BE49-F238E27FC236}">
                <a16:creationId xmlns:a16="http://schemas.microsoft.com/office/drawing/2014/main" id="{96FDB31D-80EF-4911-BF92-BBB06527A0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9904" y="1828164"/>
            <a:ext cx="4813295" cy="4351338"/>
          </a:xfrm>
          <a:ln w="9525">
            <a:solidFill>
              <a:schemeClr val="tx1"/>
            </a:solidFill>
          </a:ln>
        </p:spPr>
      </p:pic>
      <p:cxnSp>
        <p:nvCxnSpPr>
          <p:cNvPr id="7" name="Straight Arrow Connector 6">
            <a:extLst>
              <a:ext uri="{FF2B5EF4-FFF2-40B4-BE49-F238E27FC236}">
                <a16:creationId xmlns:a16="http://schemas.microsoft.com/office/drawing/2014/main" id="{ECE0B987-8E9B-4A95-9756-2FF2F72AF578}"/>
              </a:ext>
            </a:extLst>
          </p:cNvPr>
          <p:cNvCxnSpPr/>
          <p:nvPr/>
        </p:nvCxnSpPr>
        <p:spPr>
          <a:xfrm>
            <a:off x="694944" y="5974080"/>
            <a:ext cx="15849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3E57EBC-288C-4180-9D37-C354F395A4D0}"/>
              </a:ext>
            </a:extLst>
          </p:cNvPr>
          <p:cNvSpPr txBox="1"/>
          <p:nvPr/>
        </p:nvSpPr>
        <p:spPr>
          <a:xfrm>
            <a:off x="424221" y="5604748"/>
            <a:ext cx="1641155" cy="369332"/>
          </a:xfrm>
          <a:prstGeom prst="rect">
            <a:avLst/>
          </a:prstGeom>
          <a:noFill/>
        </p:spPr>
        <p:txBody>
          <a:bodyPr wrap="none" rtlCol="0">
            <a:spAutoFit/>
          </a:bodyPr>
          <a:lstStyle/>
          <a:p>
            <a:r>
              <a:rPr lang="en-US" dirty="0"/>
              <a:t>To add an entry</a:t>
            </a:r>
          </a:p>
        </p:txBody>
      </p:sp>
    </p:spTree>
    <p:extLst>
      <p:ext uri="{BB962C8B-B14F-4D97-AF65-F5344CB8AC3E}">
        <p14:creationId xmlns:p14="http://schemas.microsoft.com/office/powerpoint/2010/main" val="816949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0424-F932-43C5-9E47-72CDDBFA79D0}"/>
              </a:ext>
            </a:extLst>
          </p:cNvPr>
          <p:cNvSpPr>
            <a:spLocks noGrp="1"/>
          </p:cNvSpPr>
          <p:nvPr>
            <p:ph type="title"/>
          </p:nvPr>
        </p:nvSpPr>
        <p:spPr>
          <a:xfrm>
            <a:off x="1633728" y="365126"/>
            <a:ext cx="6881622" cy="1325563"/>
          </a:xfrm>
        </p:spPr>
        <p:txBody>
          <a:bodyPr/>
          <a:lstStyle/>
          <a:p>
            <a:pPr algn="ctr"/>
            <a:r>
              <a:rPr lang="en-US" b="1" u="sng" dirty="0"/>
              <a:t>Select a Categor</a:t>
            </a:r>
            <a:r>
              <a:rPr lang="en-US" b="1" dirty="0"/>
              <a:t>y</a:t>
            </a:r>
          </a:p>
        </p:txBody>
      </p:sp>
      <p:pic>
        <p:nvPicPr>
          <p:cNvPr id="5" name="Content Placeholder 4" descr="Graphical user interface, text, application&#10;&#10;Description automatically generated">
            <a:extLst>
              <a:ext uri="{FF2B5EF4-FFF2-40B4-BE49-F238E27FC236}">
                <a16:creationId xmlns:a16="http://schemas.microsoft.com/office/drawing/2014/main" id="{9F501DA1-A8A6-4EFD-B36B-05C3EAEACE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1968" y="1338693"/>
            <a:ext cx="4157472" cy="5336920"/>
          </a:xfrm>
          <a:ln w="9525">
            <a:solidFill>
              <a:schemeClr val="tx1"/>
            </a:solidFill>
          </a:ln>
        </p:spPr>
      </p:pic>
      <p:cxnSp>
        <p:nvCxnSpPr>
          <p:cNvPr id="7" name="Straight Arrow Connector 6">
            <a:extLst>
              <a:ext uri="{FF2B5EF4-FFF2-40B4-BE49-F238E27FC236}">
                <a16:creationId xmlns:a16="http://schemas.microsoft.com/office/drawing/2014/main" id="{5572CF7A-E908-4DDE-8095-F78F0DD17753}"/>
              </a:ext>
            </a:extLst>
          </p:cNvPr>
          <p:cNvCxnSpPr/>
          <p:nvPr/>
        </p:nvCxnSpPr>
        <p:spPr>
          <a:xfrm>
            <a:off x="1840992" y="2218944"/>
            <a:ext cx="16703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B557425-6515-4203-B4A3-F2EC3E4618DF}"/>
              </a:ext>
            </a:extLst>
          </p:cNvPr>
          <p:cNvCxnSpPr>
            <a:cxnSpLocks/>
          </p:cNvCxnSpPr>
          <p:nvPr/>
        </p:nvCxnSpPr>
        <p:spPr>
          <a:xfrm>
            <a:off x="1743456" y="4998720"/>
            <a:ext cx="1146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E0F7F26-18C8-4709-82DB-39DC6EA40490}"/>
              </a:ext>
            </a:extLst>
          </p:cNvPr>
          <p:cNvSpPr txBox="1"/>
          <p:nvPr/>
        </p:nvSpPr>
        <p:spPr>
          <a:xfrm>
            <a:off x="1051363" y="1859280"/>
            <a:ext cx="1740605" cy="369332"/>
          </a:xfrm>
          <a:prstGeom prst="rect">
            <a:avLst/>
          </a:prstGeom>
          <a:noFill/>
        </p:spPr>
        <p:txBody>
          <a:bodyPr wrap="none" rtlCol="0">
            <a:spAutoFit/>
          </a:bodyPr>
          <a:lstStyle/>
          <a:p>
            <a:r>
              <a:rPr lang="en-US" dirty="0"/>
              <a:t>Choose category</a:t>
            </a:r>
          </a:p>
        </p:txBody>
      </p:sp>
      <p:sp>
        <p:nvSpPr>
          <p:cNvPr id="12" name="TextBox 11">
            <a:extLst>
              <a:ext uri="{FF2B5EF4-FFF2-40B4-BE49-F238E27FC236}">
                <a16:creationId xmlns:a16="http://schemas.microsoft.com/office/drawing/2014/main" id="{5956EFFC-A742-48DD-85CB-16F7E9C78050}"/>
              </a:ext>
            </a:extLst>
          </p:cNvPr>
          <p:cNvSpPr txBox="1"/>
          <p:nvPr/>
        </p:nvSpPr>
        <p:spPr>
          <a:xfrm>
            <a:off x="607232" y="4629389"/>
            <a:ext cx="2222147" cy="369332"/>
          </a:xfrm>
          <a:prstGeom prst="rect">
            <a:avLst/>
          </a:prstGeom>
          <a:noFill/>
        </p:spPr>
        <p:txBody>
          <a:bodyPr wrap="none" rtlCol="0">
            <a:spAutoFit/>
          </a:bodyPr>
          <a:lstStyle/>
          <a:p>
            <a:r>
              <a:rPr lang="en-US" dirty="0"/>
              <a:t>Enter capability area*</a:t>
            </a:r>
          </a:p>
        </p:txBody>
      </p:sp>
      <p:cxnSp>
        <p:nvCxnSpPr>
          <p:cNvPr id="14" name="Straight Arrow Connector 13">
            <a:extLst>
              <a:ext uri="{FF2B5EF4-FFF2-40B4-BE49-F238E27FC236}">
                <a16:creationId xmlns:a16="http://schemas.microsoft.com/office/drawing/2014/main" id="{07A879B4-6C99-4A58-BB93-AB764163F57D}"/>
              </a:ext>
            </a:extLst>
          </p:cNvPr>
          <p:cNvCxnSpPr>
            <a:cxnSpLocks/>
          </p:cNvCxnSpPr>
          <p:nvPr/>
        </p:nvCxnSpPr>
        <p:spPr>
          <a:xfrm>
            <a:off x="1718305" y="5681472"/>
            <a:ext cx="12337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4C913D7-D275-4109-8D01-2085028AD7B0}"/>
              </a:ext>
            </a:extLst>
          </p:cNvPr>
          <p:cNvSpPr txBox="1"/>
          <p:nvPr/>
        </p:nvSpPr>
        <p:spPr>
          <a:xfrm>
            <a:off x="710302" y="5368052"/>
            <a:ext cx="1846852" cy="369332"/>
          </a:xfrm>
          <a:prstGeom prst="rect">
            <a:avLst/>
          </a:prstGeom>
          <a:noFill/>
        </p:spPr>
        <p:txBody>
          <a:bodyPr wrap="none" rtlCol="0">
            <a:spAutoFit/>
          </a:bodyPr>
          <a:lstStyle/>
          <a:p>
            <a:r>
              <a:rPr lang="en-US" dirty="0"/>
              <a:t>Enter information</a:t>
            </a:r>
          </a:p>
        </p:txBody>
      </p:sp>
    </p:spTree>
    <p:extLst>
      <p:ext uri="{BB962C8B-B14F-4D97-AF65-F5344CB8AC3E}">
        <p14:creationId xmlns:p14="http://schemas.microsoft.com/office/powerpoint/2010/main" val="1491044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56898-408A-4D3C-9FF7-269EAAAE6BF8}"/>
              </a:ext>
            </a:extLst>
          </p:cNvPr>
          <p:cNvSpPr>
            <a:spLocks noGrp="1"/>
          </p:cNvSpPr>
          <p:nvPr>
            <p:ph type="title"/>
          </p:nvPr>
        </p:nvSpPr>
        <p:spPr>
          <a:xfrm>
            <a:off x="1013446" y="500061"/>
            <a:ext cx="7886700" cy="1325563"/>
          </a:xfrm>
        </p:spPr>
        <p:txBody>
          <a:bodyPr/>
          <a:lstStyle/>
          <a:p>
            <a:pPr algn="ctr"/>
            <a:r>
              <a:rPr lang="en-US" b="1" u="sng" dirty="0"/>
              <a:t>Ready to Renew?</a:t>
            </a:r>
          </a:p>
        </p:txBody>
      </p:sp>
      <p:pic>
        <p:nvPicPr>
          <p:cNvPr id="8" name="Content Placeholder 7" descr="Graphical user interface, text, application, chat or text message&#10;&#10;Description automatically generated">
            <a:extLst>
              <a:ext uri="{FF2B5EF4-FFF2-40B4-BE49-F238E27FC236}">
                <a16:creationId xmlns:a16="http://schemas.microsoft.com/office/drawing/2014/main" id="{755AF476-6ABB-4443-A7A9-DD684BA934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5436" y="1545209"/>
            <a:ext cx="6671152" cy="4526408"/>
          </a:xfrm>
          <a:ln w="9525">
            <a:solidFill>
              <a:schemeClr val="tx1"/>
            </a:solidFill>
          </a:ln>
        </p:spPr>
      </p:pic>
    </p:spTree>
    <p:extLst>
      <p:ext uri="{BB962C8B-B14F-4D97-AF65-F5344CB8AC3E}">
        <p14:creationId xmlns:p14="http://schemas.microsoft.com/office/powerpoint/2010/main" val="118645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F50C7-E7F6-4822-B952-F0D9003E4D45}"/>
              </a:ext>
            </a:extLst>
          </p:cNvPr>
          <p:cNvSpPr>
            <a:spLocks noGrp="1"/>
          </p:cNvSpPr>
          <p:nvPr>
            <p:ph type="title"/>
          </p:nvPr>
        </p:nvSpPr>
        <p:spPr>
          <a:xfrm>
            <a:off x="797218" y="2878715"/>
            <a:ext cx="7886700" cy="1325563"/>
          </a:xfrm>
        </p:spPr>
        <p:txBody>
          <a:bodyPr>
            <a:normAutofit fontScale="90000"/>
          </a:bodyPr>
          <a:lstStyle/>
          <a:p>
            <a:pPr algn="ctr"/>
            <a:r>
              <a:rPr lang="en-US" sz="7200" b="1" dirty="0">
                <a:solidFill>
                  <a:srgbClr val="2F5596"/>
                </a:solidFill>
                <a:latin typeface="Posterama" panose="020B0502040204020203" pitchFamily="34" charset="0"/>
                <a:cs typeface="Posterama" panose="020B0502040204020203" pitchFamily="34" charset="0"/>
              </a:rPr>
              <a:t>Talent Development Capability Model</a:t>
            </a:r>
          </a:p>
        </p:txBody>
      </p:sp>
      <p:sp>
        <p:nvSpPr>
          <p:cNvPr id="5" name="Google Shape;189;p15">
            <a:extLst>
              <a:ext uri="{FF2B5EF4-FFF2-40B4-BE49-F238E27FC236}">
                <a16:creationId xmlns:a16="http://schemas.microsoft.com/office/drawing/2014/main" id="{6078C6CD-4849-4511-85A0-ADC4A97A6B6C}"/>
              </a:ext>
            </a:extLst>
          </p:cNvPr>
          <p:cNvSpPr txBox="1">
            <a:spLocks/>
          </p:cNvSpPr>
          <p:nvPr/>
        </p:nvSpPr>
        <p:spPr>
          <a:xfrm>
            <a:off x="906946" y="4589817"/>
            <a:ext cx="4490244" cy="869850"/>
          </a:xfrm>
          <a:prstGeom prst="rect">
            <a:avLst/>
          </a:prstGeom>
        </p:spPr>
        <p:txBody>
          <a:bodyPr spcFirstLastPara="1" vert="horz" wrap="square" lIns="68569" tIns="68569" rIns="68569" bIns="68569"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bg1"/>
              </a:solidFill>
              <a:latin typeface="Whitney HTF Book" pitchFamily="50" charset="0"/>
            </a:endParaRPr>
          </a:p>
        </p:txBody>
      </p:sp>
      <p:sp>
        <p:nvSpPr>
          <p:cNvPr id="6" name="Google Shape;190;p15">
            <a:extLst>
              <a:ext uri="{FF2B5EF4-FFF2-40B4-BE49-F238E27FC236}">
                <a16:creationId xmlns:a16="http://schemas.microsoft.com/office/drawing/2014/main" id="{40EF83BF-CEC8-483D-8BE5-79ACC03FAE0B}"/>
              </a:ext>
            </a:extLst>
          </p:cNvPr>
          <p:cNvSpPr txBox="1">
            <a:spLocks/>
          </p:cNvSpPr>
          <p:nvPr/>
        </p:nvSpPr>
        <p:spPr>
          <a:xfrm>
            <a:off x="906946" y="5360895"/>
            <a:ext cx="5215074" cy="588600"/>
          </a:xfrm>
          <a:prstGeom prst="rect">
            <a:avLst/>
          </a:prstGeom>
        </p:spPr>
        <p:txBody>
          <a:bodyPr spcFirstLastPara="1" vert="horz" wrap="square" lIns="68569" tIns="68569" rIns="68569" bIns="6856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Whitney HTF Book" pitchFamily="50" charset="0"/>
            </a:endParaRPr>
          </a:p>
        </p:txBody>
      </p:sp>
    </p:spTree>
    <p:extLst>
      <p:ext uri="{BB962C8B-B14F-4D97-AF65-F5344CB8AC3E}">
        <p14:creationId xmlns:p14="http://schemas.microsoft.com/office/powerpoint/2010/main" val="3548487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F1717-52E5-4498-8D56-084AB8A92CCA}"/>
              </a:ext>
            </a:extLst>
          </p:cNvPr>
          <p:cNvSpPr>
            <a:spLocks noGrp="1"/>
          </p:cNvSpPr>
          <p:nvPr>
            <p:ph type="title"/>
          </p:nvPr>
        </p:nvSpPr>
        <p:spPr/>
        <p:txBody>
          <a:bodyPr/>
          <a:lstStyle/>
          <a:p>
            <a:pPr algn="ctr"/>
            <a:r>
              <a:rPr lang="en-US" b="1" u="sng" dirty="0"/>
              <a:t>Common Problems</a:t>
            </a:r>
          </a:p>
        </p:txBody>
      </p:sp>
      <p:sp>
        <p:nvSpPr>
          <p:cNvPr id="3" name="Content Placeholder 2">
            <a:extLst>
              <a:ext uri="{FF2B5EF4-FFF2-40B4-BE49-F238E27FC236}">
                <a16:creationId xmlns:a16="http://schemas.microsoft.com/office/drawing/2014/main" id="{2996396B-899B-46EF-9E66-386DB2B4B32A}"/>
              </a:ext>
            </a:extLst>
          </p:cNvPr>
          <p:cNvSpPr>
            <a:spLocks noGrp="1"/>
          </p:cNvSpPr>
          <p:nvPr>
            <p:ph idx="1"/>
          </p:nvPr>
        </p:nvSpPr>
        <p:spPr>
          <a:xfrm>
            <a:off x="2218944" y="1690689"/>
            <a:ext cx="5718048" cy="4088319"/>
          </a:xfrm>
        </p:spPr>
        <p:txBody>
          <a:bodyPr>
            <a:normAutofit/>
          </a:bodyPr>
          <a:lstStyle/>
          <a:p>
            <a:r>
              <a:rPr lang="en-US" dirty="0"/>
              <a:t>Duplicate records</a:t>
            </a:r>
          </a:p>
          <a:p>
            <a:r>
              <a:rPr lang="en-US" dirty="0"/>
              <a:t>Incorrect email address</a:t>
            </a:r>
          </a:p>
          <a:p>
            <a:r>
              <a:rPr lang="en-US" dirty="0" err="1"/>
              <a:t>Javascript</a:t>
            </a:r>
            <a:endParaRPr lang="en-US" dirty="0"/>
          </a:p>
          <a:p>
            <a:r>
              <a:rPr lang="en-US" dirty="0"/>
              <a:t>New capabilities must be added</a:t>
            </a:r>
          </a:p>
          <a:p>
            <a:r>
              <a:rPr lang="en-US" dirty="0"/>
              <a:t>Cannot pay until 90 days before expiration date</a:t>
            </a:r>
          </a:p>
          <a:p>
            <a:r>
              <a:rPr lang="en-US" dirty="0"/>
              <a:t>Editing entries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412842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F50C7-E7F6-4822-B952-F0D9003E4D45}"/>
              </a:ext>
            </a:extLst>
          </p:cNvPr>
          <p:cNvSpPr>
            <a:spLocks noGrp="1"/>
          </p:cNvSpPr>
          <p:nvPr>
            <p:ph type="title"/>
          </p:nvPr>
        </p:nvSpPr>
        <p:spPr>
          <a:xfrm>
            <a:off x="906946" y="3039812"/>
            <a:ext cx="7886700" cy="1325563"/>
          </a:xfrm>
        </p:spPr>
        <p:txBody>
          <a:bodyPr>
            <a:noAutofit/>
          </a:bodyPr>
          <a:lstStyle/>
          <a:p>
            <a:pPr algn="ctr"/>
            <a:r>
              <a:rPr lang="en-US" sz="7200" b="1" dirty="0">
                <a:solidFill>
                  <a:srgbClr val="2F5596"/>
                </a:solidFill>
                <a:latin typeface="Posterama" panose="020B0502040204020203" pitchFamily="34" charset="0"/>
                <a:cs typeface="Posterama" panose="020B0502040204020203" pitchFamily="34" charset="0"/>
              </a:rPr>
              <a:t>Resources</a:t>
            </a:r>
          </a:p>
        </p:txBody>
      </p:sp>
      <p:sp>
        <p:nvSpPr>
          <p:cNvPr id="5" name="Google Shape;189;p15">
            <a:extLst>
              <a:ext uri="{FF2B5EF4-FFF2-40B4-BE49-F238E27FC236}">
                <a16:creationId xmlns:a16="http://schemas.microsoft.com/office/drawing/2014/main" id="{6078C6CD-4849-4511-85A0-ADC4A97A6B6C}"/>
              </a:ext>
            </a:extLst>
          </p:cNvPr>
          <p:cNvSpPr txBox="1">
            <a:spLocks/>
          </p:cNvSpPr>
          <p:nvPr/>
        </p:nvSpPr>
        <p:spPr>
          <a:xfrm>
            <a:off x="906946" y="4462911"/>
            <a:ext cx="6127838" cy="1325562"/>
          </a:xfrm>
          <a:prstGeom prst="rect">
            <a:avLst/>
          </a:prstGeom>
        </p:spPr>
        <p:txBody>
          <a:bodyPr spcFirstLastPara="1" vert="horz" wrap="square" lIns="68569" tIns="68569" rIns="68569" bIns="68569"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bg1"/>
              </a:solidFill>
              <a:latin typeface="Whitney HTF Book" pitchFamily="50" charset="0"/>
            </a:endParaRPr>
          </a:p>
          <a:p>
            <a:endParaRPr lang="en-US" b="1" dirty="0">
              <a:solidFill>
                <a:schemeClr val="bg1"/>
              </a:solidFill>
              <a:latin typeface="Whitney HTF Book" pitchFamily="50" charset="0"/>
            </a:endParaRPr>
          </a:p>
        </p:txBody>
      </p:sp>
    </p:spTree>
    <p:extLst>
      <p:ext uri="{BB962C8B-B14F-4D97-AF65-F5344CB8AC3E}">
        <p14:creationId xmlns:p14="http://schemas.microsoft.com/office/powerpoint/2010/main" val="3269227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DF49-5FE6-4337-9158-CBDB766C6DF5}"/>
              </a:ext>
            </a:extLst>
          </p:cNvPr>
          <p:cNvSpPr>
            <a:spLocks noGrp="1"/>
          </p:cNvSpPr>
          <p:nvPr>
            <p:ph type="title"/>
          </p:nvPr>
        </p:nvSpPr>
        <p:spPr>
          <a:xfrm>
            <a:off x="2729268" y="712870"/>
            <a:ext cx="4443222" cy="939507"/>
          </a:xfrm>
        </p:spPr>
        <p:txBody>
          <a:bodyPr/>
          <a:lstStyle/>
          <a:p>
            <a:r>
              <a:rPr lang="en-US" b="1" u="sng" dirty="0" err="1"/>
              <a:t>MyATD</a:t>
            </a:r>
            <a:r>
              <a:rPr lang="en-US" b="1" u="sng" dirty="0"/>
              <a:t> Dashboard</a:t>
            </a:r>
          </a:p>
        </p:txBody>
      </p:sp>
      <p:sp>
        <p:nvSpPr>
          <p:cNvPr id="10" name="TextBox 9">
            <a:extLst>
              <a:ext uri="{FF2B5EF4-FFF2-40B4-BE49-F238E27FC236}">
                <a16:creationId xmlns:a16="http://schemas.microsoft.com/office/drawing/2014/main" id="{D6B8D947-37A2-442A-93C1-106EB79F7667}"/>
              </a:ext>
            </a:extLst>
          </p:cNvPr>
          <p:cNvSpPr txBox="1"/>
          <p:nvPr/>
        </p:nvSpPr>
        <p:spPr>
          <a:xfrm>
            <a:off x="2474976" y="6210761"/>
            <a:ext cx="3561424" cy="369332"/>
          </a:xfrm>
          <a:prstGeom prst="rect">
            <a:avLst/>
          </a:prstGeom>
          <a:noFill/>
        </p:spPr>
        <p:txBody>
          <a:bodyPr wrap="none" rtlCol="0">
            <a:spAutoFit/>
          </a:bodyPr>
          <a:lstStyle/>
          <a:p>
            <a:r>
              <a:rPr lang="en-US" dirty="0">
                <a:hlinkClick r:id="rId3"/>
              </a:rPr>
              <a:t>https://my.td.org/myatd/dashboard</a:t>
            </a:r>
            <a:endParaRPr lang="en-US" dirty="0"/>
          </a:p>
        </p:txBody>
      </p:sp>
      <p:pic>
        <p:nvPicPr>
          <p:cNvPr id="16" name="Content Placeholder 15" descr="Graphical user interface, application&#10;&#10;Description automatically generated">
            <a:extLst>
              <a:ext uri="{FF2B5EF4-FFF2-40B4-BE49-F238E27FC236}">
                <a16:creationId xmlns:a16="http://schemas.microsoft.com/office/drawing/2014/main" id="{002E910E-EDCA-43DA-B4F1-24E96994D44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56814" y="1819371"/>
            <a:ext cx="7886700" cy="4112760"/>
          </a:xfrm>
          <a:ln w="9525">
            <a:solidFill>
              <a:schemeClr val="tx1"/>
            </a:solidFill>
          </a:ln>
        </p:spPr>
      </p:pic>
      <p:cxnSp>
        <p:nvCxnSpPr>
          <p:cNvPr id="19" name="Straight Arrow Connector 18">
            <a:extLst>
              <a:ext uri="{FF2B5EF4-FFF2-40B4-BE49-F238E27FC236}">
                <a16:creationId xmlns:a16="http://schemas.microsoft.com/office/drawing/2014/main" id="{53BAB51B-AF19-4FC0-B82E-0B498280F13D}"/>
              </a:ext>
            </a:extLst>
          </p:cNvPr>
          <p:cNvCxnSpPr/>
          <p:nvPr/>
        </p:nvCxnSpPr>
        <p:spPr>
          <a:xfrm flipH="1">
            <a:off x="7628818" y="1182624"/>
            <a:ext cx="658368" cy="963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6A1487A-58E0-4165-823D-DEF7146E1D4F}"/>
              </a:ext>
            </a:extLst>
          </p:cNvPr>
          <p:cNvCxnSpPr/>
          <p:nvPr/>
        </p:nvCxnSpPr>
        <p:spPr>
          <a:xfrm>
            <a:off x="316992" y="4291584"/>
            <a:ext cx="1011936" cy="1365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41AD04F-C084-414F-B511-FD60109F8411}"/>
              </a:ext>
            </a:extLst>
          </p:cNvPr>
          <p:cNvCxnSpPr/>
          <p:nvPr/>
        </p:nvCxnSpPr>
        <p:spPr>
          <a:xfrm flipH="1">
            <a:off x="8144256" y="3547872"/>
            <a:ext cx="792480" cy="1036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495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E572-BBC3-4EEF-8A7E-BA4C6807D70C}"/>
              </a:ext>
            </a:extLst>
          </p:cNvPr>
          <p:cNvSpPr>
            <a:spLocks noGrp="1"/>
          </p:cNvSpPr>
          <p:nvPr>
            <p:ph type="title"/>
          </p:nvPr>
        </p:nvSpPr>
        <p:spPr>
          <a:xfrm>
            <a:off x="2487431" y="1028997"/>
            <a:ext cx="5127573" cy="1325563"/>
          </a:xfrm>
        </p:spPr>
        <p:txBody>
          <a:bodyPr/>
          <a:lstStyle/>
          <a:p>
            <a:r>
              <a:rPr lang="en-US" b="1" u="sng" dirty="0"/>
              <a:t>My Learning History</a:t>
            </a:r>
          </a:p>
        </p:txBody>
      </p:sp>
      <p:pic>
        <p:nvPicPr>
          <p:cNvPr id="5" name="Content Placeholder 4" descr="Graphical user interface, application&#10;&#10;Description automatically generated">
            <a:extLst>
              <a:ext uri="{FF2B5EF4-FFF2-40B4-BE49-F238E27FC236}">
                <a16:creationId xmlns:a16="http://schemas.microsoft.com/office/drawing/2014/main" id="{A34ECF55-BD45-4E53-975B-E83BD7DF70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2354560"/>
            <a:ext cx="7886700" cy="3293468"/>
          </a:xfrm>
          <a:ln>
            <a:solidFill>
              <a:schemeClr val="tx1"/>
            </a:solidFill>
            <a:extLst>
              <a:ext uri="{C807C97D-BFC1-408E-A445-0C87EB9F89A2}">
                <ask:lineSketchStyleProps xmlns:ask="http://schemas.microsoft.com/office/drawing/2018/sketchyshapes">
                  <ask:type>
                    <ask:lineSketchNone/>
                  </ask:type>
                </ask:lineSketchStyleProps>
              </a:ext>
            </a:extLst>
          </a:ln>
        </p:spPr>
      </p:pic>
      <p:cxnSp>
        <p:nvCxnSpPr>
          <p:cNvPr id="7" name="Straight Arrow Connector 6">
            <a:extLst>
              <a:ext uri="{FF2B5EF4-FFF2-40B4-BE49-F238E27FC236}">
                <a16:creationId xmlns:a16="http://schemas.microsoft.com/office/drawing/2014/main" id="{DCF33415-5D2B-4C9B-8061-91FB2CDB5F60}"/>
              </a:ext>
            </a:extLst>
          </p:cNvPr>
          <p:cNvCxnSpPr/>
          <p:nvPr/>
        </p:nvCxnSpPr>
        <p:spPr>
          <a:xfrm flipH="1">
            <a:off x="7734925" y="2878111"/>
            <a:ext cx="629586" cy="1123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25162A8-3ADA-4634-B481-2F3BF4789BC3}"/>
              </a:ext>
            </a:extLst>
          </p:cNvPr>
          <p:cNvCxnSpPr/>
          <p:nvPr/>
        </p:nvCxnSpPr>
        <p:spPr>
          <a:xfrm>
            <a:off x="292608" y="4876800"/>
            <a:ext cx="256032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A50AEA9-5D09-4DA2-8EB2-64E949A17F0F}"/>
              </a:ext>
            </a:extLst>
          </p:cNvPr>
          <p:cNvSpPr txBox="1"/>
          <p:nvPr/>
        </p:nvSpPr>
        <p:spPr>
          <a:xfrm>
            <a:off x="1828800" y="5937504"/>
            <a:ext cx="4805483" cy="646331"/>
          </a:xfrm>
          <a:prstGeom prst="rect">
            <a:avLst/>
          </a:prstGeom>
          <a:noFill/>
        </p:spPr>
        <p:txBody>
          <a:bodyPr wrap="none" rtlCol="0">
            <a:spAutoFit/>
          </a:bodyPr>
          <a:lstStyle/>
          <a:p>
            <a:r>
              <a:rPr lang="en-US" dirty="0">
                <a:hlinkClick r:id="rId4"/>
              </a:rPr>
              <a:t>https://my.td.org/myatd/activity-history/learning</a:t>
            </a:r>
            <a:endParaRPr lang="en-US" dirty="0"/>
          </a:p>
          <a:p>
            <a:endParaRPr lang="en-US" dirty="0"/>
          </a:p>
        </p:txBody>
      </p:sp>
    </p:spTree>
    <p:extLst>
      <p:ext uri="{BB962C8B-B14F-4D97-AF65-F5344CB8AC3E}">
        <p14:creationId xmlns:p14="http://schemas.microsoft.com/office/powerpoint/2010/main" val="2770593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F158-BA72-4220-B2C0-CD65704140A6}"/>
              </a:ext>
            </a:extLst>
          </p:cNvPr>
          <p:cNvSpPr>
            <a:spLocks noGrp="1"/>
          </p:cNvSpPr>
          <p:nvPr>
            <p:ph type="title"/>
          </p:nvPr>
        </p:nvSpPr>
        <p:spPr>
          <a:xfrm>
            <a:off x="1449528" y="679293"/>
            <a:ext cx="6753458" cy="1325563"/>
          </a:xfrm>
        </p:spPr>
        <p:txBody>
          <a:bodyPr/>
          <a:lstStyle/>
          <a:p>
            <a:pPr algn="ctr"/>
            <a:r>
              <a:rPr lang="en-US" b="1" u="sng" dirty="0"/>
              <a:t>Resources</a:t>
            </a:r>
          </a:p>
        </p:txBody>
      </p:sp>
      <p:sp>
        <p:nvSpPr>
          <p:cNvPr id="3" name="Content Placeholder 2">
            <a:extLst>
              <a:ext uri="{FF2B5EF4-FFF2-40B4-BE49-F238E27FC236}">
                <a16:creationId xmlns:a16="http://schemas.microsoft.com/office/drawing/2014/main" id="{550966C7-9439-487C-AD31-370CEED9B37E}"/>
              </a:ext>
            </a:extLst>
          </p:cNvPr>
          <p:cNvSpPr>
            <a:spLocks noGrp="1"/>
          </p:cNvSpPr>
          <p:nvPr>
            <p:ph idx="1"/>
          </p:nvPr>
        </p:nvSpPr>
        <p:spPr>
          <a:xfrm>
            <a:off x="1901152" y="1774180"/>
            <a:ext cx="5850209" cy="4218337"/>
          </a:xfrm>
        </p:spPr>
        <p:txBody>
          <a:bodyPr>
            <a:normAutofit fontScale="92500" lnSpcReduction="20000"/>
          </a:bodyPr>
          <a:lstStyle/>
          <a:p>
            <a:pPr marL="457200" lvl="1" indent="0">
              <a:buNone/>
            </a:pPr>
            <a:endParaRPr lang="en-US" dirty="0">
              <a:highlight>
                <a:srgbClr val="FFFF00"/>
              </a:highlight>
              <a:hlinkClick r:id="rId3"/>
            </a:endParaRPr>
          </a:p>
          <a:p>
            <a:r>
              <a:rPr lang="en-US" dirty="0">
                <a:hlinkClick r:id="rId3"/>
              </a:rPr>
              <a:t>Recertification Policies</a:t>
            </a:r>
            <a:endParaRPr lang="en-US" dirty="0"/>
          </a:p>
          <a:p>
            <a:pPr lvl="1"/>
            <a:r>
              <a:rPr lang="en-US" dirty="0">
                <a:hlinkClick r:id="rId4"/>
              </a:rPr>
              <a:t>Recertification Portal Job Aid</a:t>
            </a:r>
            <a:endParaRPr lang="en-US" dirty="0"/>
          </a:p>
          <a:p>
            <a:pPr lvl="1"/>
            <a:r>
              <a:rPr lang="en-US" dirty="0">
                <a:hlinkClick r:id="rId5"/>
              </a:rPr>
              <a:t>Free &amp; Inexpensive Recertification</a:t>
            </a:r>
            <a:endParaRPr lang="en-US" dirty="0"/>
          </a:p>
          <a:p>
            <a:pPr lvl="1"/>
            <a:r>
              <a:rPr lang="en-US" dirty="0">
                <a:hlinkClick r:id="rId6"/>
              </a:rPr>
              <a:t>Listing of micro-course library modules</a:t>
            </a:r>
            <a:endParaRPr lang="en-US" dirty="0"/>
          </a:p>
          <a:p>
            <a:r>
              <a:rPr lang="en-US" dirty="0">
                <a:hlinkClick r:id="rId7"/>
              </a:rPr>
              <a:t>Link to certification portal</a:t>
            </a:r>
            <a:endParaRPr lang="en-US" dirty="0"/>
          </a:p>
          <a:p>
            <a:r>
              <a:rPr lang="en-US" dirty="0">
                <a:hlinkClick r:id="rId8"/>
              </a:rPr>
              <a:t>LinkedIn Group</a:t>
            </a:r>
            <a:endParaRPr lang="en-US" dirty="0"/>
          </a:p>
          <a:p>
            <a:r>
              <a:rPr lang="en-US" dirty="0">
                <a:hlinkClick r:id="rId9"/>
              </a:rPr>
              <a:t>Facebook Group</a:t>
            </a:r>
            <a:endParaRPr lang="en-US" dirty="0"/>
          </a:p>
          <a:p>
            <a:r>
              <a:rPr lang="en-US" dirty="0">
                <a:hlinkClick r:id="rId10"/>
              </a:rPr>
              <a:t>Preapproved Education Providers</a:t>
            </a:r>
            <a:endParaRPr lang="en-US" dirty="0"/>
          </a:p>
          <a:p>
            <a:r>
              <a:rPr lang="en-US" dirty="0">
                <a:hlinkClick r:id="rId11"/>
              </a:rPr>
              <a:t>Interactive Capability Model</a:t>
            </a:r>
            <a:endParaRPr lang="en-US" dirty="0"/>
          </a:p>
          <a:p>
            <a:r>
              <a:rPr lang="en-US" dirty="0">
                <a:hlinkClick r:id="rId12"/>
              </a:rPr>
              <a:t>My ATD – My Activities</a:t>
            </a:r>
            <a:r>
              <a:rPr lang="en-US" dirty="0"/>
              <a:t>	</a:t>
            </a:r>
          </a:p>
          <a:p>
            <a:pPr lvl="1"/>
            <a:endParaRPr lang="en-US" dirty="0"/>
          </a:p>
        </p:txBody>
      </p:sp>
    </p:spTree>
    <p:extLst>
      <p:ext uri="{BB962C8B-B14F-4D97-AF65-F5344CB8AC3E}">
        <p14:creationId xmlns:p14="http://schemas.microsoft.com/office/powerpoint/2010/main" val="3396081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27C2-FC51-4DF9-8AA7-C259DFFECFDD}"/>
              </a:ext>
            </a:extLst>
          </p:cNvPr>
          <p:cNvSpPr>
            <a:spLocks noGrp="1"/>
          </p:cNvSpPr>
          <p:nvPr>
            <p:ph type="title"/>
          </p:nvPr>
        </p:nvSpPr>
        <p:spPr>
          <a:xfrm>
            <a:off x="3124527" y="953826"/>
            <a:ext cx="3251889" cy="1325563"/>
          </a:xfrm>
        </p:spPr>
        <p:txBody>
          <a:bodyPr>
            <a:normAutofit/>
          </a:bodyPr>
          <a:lstStyle/>
          <a:p>
            <a:r>
              <a:rPr lang="en-US" sz="4800" b="1" u="sng" dirty="0"/>
              <a:t>Questions?</a:t>
            </a:r>
          </a:p>
        </p:txBody>
      </p:sp>
      <p:sp>
        <p:nvSpPr>
          <p:cNvPr id="3" name="Content Placeholder 2">
            <a:extLst>
              <a:ext uri="{FF2B5EF4-FFF2-40B4-BE49-F238E27FC236}">
                <a16:creationId xmlns:a16="http://schemas.microsoft.com/office/drawing/2014/main" id="{402A9450-C7F8-48B3-8C8B-FA73E66B49B5}"/>
              </a:ext>
            </a:extLst>
          </p:cNvPr>
          <p:cNvSpPr>
            <a:spLocks noGrp="1"/>
          </p:cNvSpPr>
          <p:nvPr>
            <p:ph idx="1"/>
          </p:nvPr>
        </p:nvSpPr>
        <p:spPr>
          <a:xfrm>
            <a:off x="2832027" y="2095942"/>
            <a:ext cx="4470982" cy="3207578"/>
          </a:xfrm>
          <a:solidFill>
            <a:schemeClr val="bg1"/>
          </a:solidFill>
        </p:spPr>
        <p:txBody>
          <a:bodyPr/>
          <a:lstStyle/>
          <a:p>
            <a:pPr marL="461963" indent="-349250">
              <a:buClr>
                <a:schemeClr val="accent1"/>
              </a:buClr>
              <a:buFont typeface="Wingdings 3" panose="05040102010807070707" pitchFamily="18" charset="2"/>
              <a:buChar char=""/>
            </a:pPr>
            <a:r>
              <a:rPr lang="en-US" dirty="0"/>
              <a:t>General Questions</a:t>
            </a:r>
          </a:p>
          <a:p>
            <a:pPr marL="461963" indent="-349250">
              <a:buClr>
                <a:schemeClr val="accent1"/>
              </a:buClr>
              <a:buNone/>
            </a:pPr>
            <a:r>
              <a:rPr lang="en-US" dirty="0">
                <a:hlinkClick r:id="rId3"/>
              </a:rPr>
              <a:t>certification@td.org</a:t>
            </a:r>
            <a:endParaRPr lang="en-US" dirty="0"/>
          </a:p>
          <a:p>
            <a:pPr marL="461963" indent="-349250">
              <a:buClr>
                <a:schemeClr val="accent1"/>
              </a:buClr>
              <a:buFont typeface="Wingdings 3" panose="05040102010807070707" pitchFamily="18" charset="2"/>
              <a:buChar char=""/>
            </a:pPr>
            <a:endParaRPr lang="en-US" dirty="0"/>
          </a:p>
          <a:p>
            <a:pPr marL="461963" indent="-349250">
              <a:buClr>
                <a:schemeClr val="accent1"/>
              </a:buClr>
              <a:buFont typeface="Wingdings 3" panose="05040102010807070707" pitchFamily="18" charset="2"/>
              <a:buChar char=""/>
            </a:pPr>
            <a:r>
              <a:rPr lang="en-US" dirty="0"/>
              <a:t>Recertification Questions</a:t>
            </a:r>
          </a:p>
          <a:p>
            <a:pPr marL="461963" indent="-349250">
              <a:buClr>
                <a:schemeClr val="accent1"/>
              </a:buClr>
              <a:buNone/>
            </a:pPr>
            <a:r>
              <a:rPr lang="en-US" dirty="0">
                <a:hlinkClick r:id="rId4"/>
              </a:rPr>
              <a:t>recertification@td.org</a:t>
            </a:r>
            <a:endParaRPr lang="en-US" dirty="0"/>
          </a:p>
          <a:p>
            <a:pPr marL="0" indent="0">
              <a:buNone/>
            </a:pPr>
            <a:endParaRPr lang="en-US" dirty="0"/>
          </a:p>
        </p:txBody>
      </p:sp>
    </p:spTree>
    <p:extLst>
      <p:ext uri="{BB962C8B-B14F-4D97-AF65-F5344CB8AC3E}">
        <p14:creationId xmlns:p14="http://schemas.microsoft.com/office/powerpoint/2010/main" val="402890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2244-8011-4E50-9F38-AA8D3B504524}"/>
              </a:ext>
            </a:extLst>
          </p:cNvPr>
          <p:cNvSpPr>
            <a:spLocks noGrp="1"/>
          </p:cNvSpPr>
          <p:nvPr>
            <p:ph type="title"/>
          </p:nvPr>
        </p:nvSpPr>
        <p:spPr>
          <a:xfrm>
            <a:off x="1426465" y="1139910"/>
            <a:ext cx="7717535" cy="1652099"/>
          </a:xfrm>
        </p:spPr>
        <p:txBody>
          <a:bodyPr>
            <a:normAutofit/>
          </a:bodyPr>
          <a:lstStyle/>
          <a:p>
            <a:r>
              <a:rPr lang="en-US" sz="4000" b="1" u="sng" dirty="0"/>
              <a:t>Certifications Grounded in Research</a:t>
            </a:r>
          </a:p>
        </p:txBody>
      </p:sp>
      <p:pic>
        <p:nvPicPr>
          <p:cNvPr id="5" name="Content Placeholder 4">
            <a:extLst>
              <a:ext uri="{FF2B5EF4-FFF2-40B4-BE49-F238E27FC236}">
                <a16:creationId xmlns:a16="http://schemas.microsoft.com/office/drawing/2014/main" id="{235C7AD1-EC50-4649-975E-9F36D4E1DF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8" r="8795" b="1"/>
          <a:stretch/>
        </p:blipFill>
        <p:spPr>
          <a:xfrm>
            <a:off x="956952" y="2316045"/>
            <a:ext cx="3178691" cy="3581835"/>
          </a:xfrm>
          <a:prstGeom prst="rect">
            <a:avLst/>
          </a:prstGeom>
        </p:spPr>
      </p:pic>
      <p:sp>
        <p:nvSpPr>
          <p:cNvPr id="15" name="Content Placeholder 8">
            <a:extLst>
              <a:ext uri="{FF2B5EF4-FFF2-40B4-BE49-F238E27FC236}">
                <a16:creationId xmlns:a16="http://schemas.microsoft.com/office/drawing/2014/main" id="{371C6216-2D6F-4FE1-9326-9A6AEB80C9E5}"/>
              </a:ext>
            </a:extLst>
          </p:cNvPr>
          <p:cNvSpPr>
            <a:spLocks noGrp="1"/>
          </p:cNvSpPr>
          <p:nvPr>
            <p:ph idx="1"/>
          </p:nvPr>
        </p:nvSpPr>
        <p:spPr>
          <a:xfrm>
            <a:off x="4250078" y="2954608"/>
            <a:ext cx="3470260" cy="2440352"/>
          </a:xfrm>
        </p:spPr>
        <p:txBody>
          <a:bodyPr anchor="t">
            <a:normAutofit/>
          </a:bodyPr>
          <a:lstStyle/>
          <a:p>
            <a:r>
              <a:rPr lang="en-US" sz="1700" dirty="0"/>
              <a:t>Tied directly to the </a:t>
            </a:r>
            <a:r>
              <a:rPr lang="en-US" sz="1700" dirty="0">
                <a:hlinkClick r:id="rId4"/>
              </a:rPr>
              <a:t>Talent Development Capability Model</a:t>
            </a:r>
            <a:endParaRPr lang="en-US" sz="1700" dirty="0"/>
          </a:p>
          <a:p>
            <a:r>
              <a:rPr lang="en-US" sz="1700" dirty="0"/>
              <a:t>Exam Content developed by analyzing responses from target audience</a:t>
            </a:r>
          </a:p>
          <a:p>
            <a:r>
              <a:rPr lang="en-US" sz="1700" dirty="0"/>
              <a:t>Exams cover a subset of knowledge and skills in capability model</a:t>
            </a:r>
          </a:p>
        </p:txBody>
      </p:sp>
      <p:sp>
        <p:nvSpPr>
          <p:cNvPr id="3" name="Slide Number Placeholder 2">
            <a:extLst>
              <a:ext uri="{FF2B5EF4-FFF2-40B4-BE49-F238E27FC236}">
                <a16:creationId xmlns:a16="http://schemas.microsoft.com/office/drawing/2014/main" id="{B3B82D7F-9C3F-4AA8-97B9-305F3EB36FB2}"/>
              </a:ext>
            </a:extLst>
          </p:cNvPr>
          <p:cNvSpPr>
            <a:spLocks noGrp="1"/>
          </p:cNvSpPr>
          <p:nvPr>
            <p:ph type="sldNum" sz="quarter" idx="12"/>
          </p:nvPr>
        </p:nvSpPr>
        <p:spPr>
          <a:xfrm>
            <a:off x="7262622" y="4892040"/>
            <a:ext cx="1255014" cy="1005840"/>
          </a:xfrm>
        </p:spPr>
        <p:txBody>
          <a:bodyPr>
            <a:normAutofit/>
          </a:bodyPr>
          <a:lstStyle/>
          <a:p>
            <a:pPr>
              <a:spcAft>
                <a:spcPts val="600"/>
              </a:spcAft>
            </a:pPr>
            <a:fld id="{A4C05DFE-835F-49C1-81FA-4D3B318E81AF}" type="slidenum">
              <a:rPr lang="en-US" sz="5700">
                <a:solidFill>
                  <a:srgbClr val="FFFFFF"/>
                </a:solidFill>
              </a:rPr>
              <a:pPr>
                <a:spcAft>
                  <a:spcPts val="600"/>
                </a:spcAft>
              </a:pPr>
              <a:t>4</a:t>
            </a:fld>
            <a:endParaRPr lang="en-US" sz="5700">
              <a:solidFill>
                <a:srgbClr val="FFFFFF"/>
              </a:solidFill>
            </a:endParaRPr>
          </a:p>
        </p:txBody>
      </p:sp>
    </p:spTree>
    <p:extLst>
      <p:ext uri="{BB962C8B-B14F-4D97-AF65-F5344CB8AC3E}">
        <p14:creationId xmlns:p14="http://schemas.microsoft.com/office/powerpoint/2010/main" val="2539684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2957C5-CD48-4D6C-B411-62DDDBB8882E}"/>
              </a:ext>
            </a:extLst>
          </p:cNvPr>
          <p:cNvPicPr>
            <a:picLocks noChangeAspect="1"/>
          </p:cNvPicPr>
          <p:nvPr/>
        </p:nvPicPr>
        <p:blipFill>
          <a:blip r:embed="rId3"/>
          <a:stretch>
            <a:fillRect/>
          </a:stretch>
        </p:blipFill>
        <p:spPr>
          <a:xfrm>
            <a:off x="1481538" y="-167268"/>
            <a:ext cx="6180924" cy="6708682"/>
          </a:xfrm>
          <a:prstGeom prst="rect">
            <a:avLst/>
          </a:prstGeom>
          <a:noFill/>
        </p:spPr>
      </p:pic>
      <p:sp>
        <p:nvSpPr>
          <p:cNvPr id="5" name="TextBox 4">
            <a:extLst>
              <a:ext uri="{FF2B5EF4-FFF2-40B4-BE49-F238E27FC236}">
                <a16:creationId xmlns:a16="http://schemas.microsoft.com/office/drawing/2014/main" id="{3E9432F9-8F01-43A1-B985-03275F41A8D5}"/>
              </a:ext>
            </a:extLst>
          </p:cNvPr>
          <p:cNvSpPr txBox="1"/>
          <p:nvPr/>
        </p:nvSpPr>
        <p:spPr>
          <a:xfrm>
            <a:off x="472519" y="5677502"/>
            <a:ext cx="1970283" cy="369332"/>
          </a:xfrm>
          <a:prstGeom prst="rect">
            <a:avLst/>
          </a:prstGeom>
          <a:noFill/>
        </p:spPr>
        <p:txBody>
          <a:bodyPr wrap="none" rtlCol="0">
            <a:spAutoFit/>
          </a:bodyPr>
          <a:lstStyle/>
          <a:p>
            <a:r>
              <a:rPr lang="en-US" dirty="0">
                <a:hlinkClick r:id="rId4"/>
              </a:rPr>
              <a:t>Capability Webcast</a:t>
            </a:r>
            <a:endParaRPr lang="en-US" dirty="0"/>
          </a:p>
        </p:txBody>
      </p:sp>
    </p:spTree>
    <p:extLst>
      <p:ext uri="{BB962C8B-B14F-4D97-AF65-F5344CB8AC3E}">
        <p14:creationId xmlns:p14="http://schemas.microsoft.com/office/powerpoint/2010/main" val="1328269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6068A1-CA06-4834-8414-995DFCBE6742}"/>
              </a:ext>
            </a:extLst>
          </p:cNvPr>
          <p:cNvSpPr>
            <a:spLocks noGrp="1"/>
          </p:cNvSpPr>
          <p:nvPr>
            <p:ph type="title"/>
          </p:nvPr>
        </p:nvSpPr>
        <p:spPr>
          <a:xfrm>
            <a:off x="2548128" y="477649"/>
            <a:ext cx="5296662" cy="607899"/>
          </a:xfrm>
        </p:spPr>
        <p:txBody>
          <a:bodyPr>
            <a:normAutofit fontScale="90000"/>
          </a:bodyPr>
          <a:lstStyle/>
          <a:p>
            <a:pPr algn="ctr"/>
            <a:r>
              <a:rPr lang="en-US" sz="4000" b="1" dirty="0"/>
              <a:t>Competency Model vs. Capability Model</a:t>
            </a:r>
          </a:p>
        </p:txBody>
      </p:sp>
      <p:graphicFrame>
        <p:nvGraphicFramePr>
          <p:cNvPr id="9" name="Table 8">
            <a:extLst>
              <a:ext uri="{FF2B5EF4-FFF2-40B4-BE49-F238E27FC236}">
                <a16:creationId xmlns:a16="http://schemas.microsoft.com/office/drawing/2014/main" id="{A562C527-6E1D-4DEB-AF0F-98E836EC4A97}"/>
              </a:ext>
            </a:extLst>
          </p:cNvPr>
          <p:cNvGraphicFramePr>
            <a:graphicFrameLocks noGrp="1"/>
          </p:cNvGraphicFramePr>
          <p:nvPr/>
        </p:nvGraphicFramePr>
        <p:xfrm>
          <a:off x="470262" y="1393371"/>
          <a:ext cx="8307977" cy="5094511"/>
        </p:xfrm>
        <a:graphic>
          <a:graphicData uri="http://schemas.openxmlformats.org/drawingml/2006/table">
            <a:tbl>
              <a:tblPr firstRow="1" bandRow="1">
                <a:tableStyleId>{93296810-A885-4BE3-A3E7-6D5BEEA58F35}</a:tableStyleId>
              </a:tblPr>
              <a:tblGrid>
                <a:gridCol w="3776353">
                  <a:extLst>
                    <a:ext uri="{9D8B030D-6E8A-4147-A177-3AD203B41FA5}">
                      <a16:colId xmlns:a16="http://schemas.microsoft.com/office/drawing/2014/main" val="132053586"/>
                    </a:ext>
                  </a:extLst>
                </a:gridCol>
                <a:gridCol w="769258">
                  <a:extLst>
                    <a:ext uri="{9D8B030D-6E8A-4147-A177-3AD203B41FA5}">
                      <a16:colId xmlns:a16="http://schemas.microsoft.com/office/drawing/2014/main" val="1386896760"/>
                    </a:ext>
                  </a:extLst>
                </a:gridCol>
                <a:gridCol w="3762366">
                  <a:extLst>
                    <a:ext uri="{9D8B030D-6E8A-4147-A177-3AD203B41FA5}">
                      <a16:colId xmlns:a16="http://schemas.microsoft.com/office/drawing/2014/main" val="2492016801"/>
                    </a:ext>
                  </a:extLst>
                </a:gridCol>
              </a:tblGrid>
              <a:tr h="514415">
                <a:tc>
                  <a:txBody>
                    <a:bodyPr/>
                    <a:lstStyle/>
                    <a:p>
                      <a:pPr algn="ctr"/>
                      <a:r>
                        <a:rPr lang="en-US" sz="1200" dirty="0"/>
                        <a:t>Area of Expertise (AOE) / Foundational – 2013 Model</a:t>
                      </a:r>
                    </a:p>
                  </a:txBody>
                  <a:tcPr marL="68580" marR="68580" marT="34290" marB="34290"/>
                </a:tc>
                <a:tc>
                  <a:txBody>
                    <a:bodyPr/>
                    <a:lstStyle/>
                    <a:p>
                      <a:pPr algn="ctr"/>
                      <a:endParaRPr lang="en-US" sz="1200" dirty="0"/>
                    </a:p>
                  </a:txBody>
                  <a:tcPr marL="68580" marR="68580" marT="34290" marB="34290">
                    <a:solidFill>
                      <a:schemeClr val="bg1"/>
                    </a:solidFill>
                  </a:tcPr>
                </a:tc>
                <a:tc>
                  <a:txBody>
                    <a:bodyPr/>
                    <a:lstStyle/>
                    <a:p>
                      <a:pPr algn="ctr"/>
                      <a:r>
                        <a:rPr lang="en-US" sz="1200" dirty="0"/>
                        <a:t>Capability Area – 2019 Model + </a:t>
                      </a:r>
                    </a:p>
                    <a:p>
                      <a:pPr algn="ctr"/>
                      <a:r>
                        <a:rPr lang="en-US" sz="1200" dirty="0"/>
                        <a:t>New Capability Areas</a:t>
                      </a:r>
                    </a:p>
                  </a:txBody>
                  <a:tcPr marL="68580" marR="68580" marT="34290" marB="34290"/>
                </a:tc>
                <a:extLst>
                  <a:ext uri="{0D108BD9-81ED-4DB2-BD59-A6C34878D82A}">
                    <a16:rowId xmlns:a16="http://schemas.microsoft.com/office/drawing/2014/main" val="1330047229"/>
                  </a:ext>
                </a:extLst>
              </a:tr>
              <a:tr h="329406">
                <a:tc>
                  <a:txBody>
                    <a:bodyPr/>
                    <a:lstStyle/>
                    <a:p>
                      <a:pPr algn="ctr"/>
                      <a:r>
                        <a:rPr lang="en-US" sz="1200" dirty="0"/>
                        <a:t>Instructional Design</a:t>
                      </a:r>
                    </a:p>
                  </a:txBody>
                  <a:tcPr marL="68580" marR="68580" marT="34290" marB="34290"/>
                </a:tc>
                <a:tc>
                  <a:txBody>
                    <a:bodyPr/>
                    <a:lstStyle/>
                    <a:p>
                      <a:endParaRPr lang="en-US" sz="1000" dirty="0"/>
                    </a:p>
                  </a:txBody>
                  <a:tcPr marL="68580" marR="68580" marT="34290" marB="34290">
                    <a:solidFill>
                      <a:schemeClr val="bg1"/>
                    </a:solidFill>
                  </a:tcPr>
                </a:tc>
                <a:tc>
                  <a:txBody>
                    <a:bodyPr/>
                    <a:lstStyle/>
                    <a:p>
                      <a:pPr algn="ctr"/>
                      <a:r>
                        <a:rPr lang="en-US" sz="1200" dirty="0"/>
                        <a:t>Instructional Design</a:t>
                      </a:r>
                    </a:p>
                  </a:txBody>
                  <a:tcPr marL="68580" marR="68580" marT="34290" marB="34290"/>
                </a:tc>
                <a:extLst>
                  <a:ext uri="{0D108BD9-81ED-4DB2-BD59-A6C34878D82A}">
                    <a16:rowId xmlns:a16="http://schemas.microsoft.com/office/drawing/2014/main" val="1442417473"/>
                  </a:ext>
                </a:extLst>
              </a:tr>
              <a:tr h="329406">
                <a:tc>
                  <a:txBody>
                    <a:bodyPr/>
                    <a:lstStyle/>
                    <a:p>
                      <a:pPr algn="ctr"/>
                      <a:r>
                        <a:rPr lang="en-US" sz="1200" dirty="0"/>
                        <a:t>Training Delivery</a:t>
                      </a:r>
                    </a:p>
                  </a:txBody>
                  <a:tcPr marL="68580" marR="68580" marT="34290" marB="34290"/>
                </a:tc>
                <a:tc>
                  <a:txBody>
                    <a:bodyPr/>
                    <a:lstStyle/>
                    <a:p>
                      <a:endParaRPr lang="en-US" sz="1000" dirty="0"/>
                    </a:p>
                  </a:txBody>
                  <a:tcPr marL="68580" marR="68580" marT="34290" marB="34290">
                    <a:solidFill>
                      <a:schemeClr val="bg1"/>
                    </a:solidFill>
                  </a:tcPr>
                </a:tc>
                <a:tc>
                  <a:txBody>
                    <a:bodyPr/>
                    <a:lstStyle/>
                    <a:p>
                      <a:pPr algn="ctr"/>
                      <a:r>
                        <a:rPr lang="en-US" sz="1200" dirty="0"/>
                        <a:t>Training Delivery </a:t>
                      </a:r>
                      <a:r>
                        <a:rPr lang="en-US" sz="1200" b="1" dirty="0"/>
                        <a:t>&amp; Facilitation</a:t>
                      </a:r>
                    </a:p>
                  </a:txBody>
                  <a:tcPr marL="68580" marR="68580" marT="34290" marB="34290"/>
                </a:tc>
                <a:extLst>
                  <a:ext uri="{0D108BD9-81ED-4DB2-BD59-A6C34878D82A}">
                    <a16:rowId xmlns:a16="http://schemas.microsoft.com/office/drawing/2014/main" val="3245713266"/>
                  </a:ext>
                </a:extLst>
              </a:tr>
              <a:tr h="329406">
                <a:tc>
                  <a:txBody>
                    <a:bodyPr/>
                    <a:lstStyle/>
                    <a:p>
                      <a:pPr algn="ctr"/>
                      <a:r>
                        <a:rPr lang="en-US" sz="1200" dirty="0"/>
                        <a:t>Learning Technologies</a:t>
                      </a:r>
                    </a:p>
                  </a:txBody>
                  <a:tcPr marL="68580" marR="68580" marT="34290" marB="34290"/>
                </a:tc>
                <a:tc>
                  <a:txBody>
                    <a:bodyPr/>
                    <a:lstStyle/>
                    <a:p>
                      <a:endParaRPr lang="en-US" sz="1000" dirty="0"/>
                    </a:p>
                  </a:txBody>
                  <a:tcPr marL="68580" marR="68580" marT="34290" marB="34290">
                    <a:solidFill>
                      <a:schemeClr val="bg1"/>
                    </a:solidFill>
                  </a:tcPr>
                </a:tc>
                <a:tc>
                  <a:txBody>
                    <a:bodyPr/>
                    <a:lstStyle/>
                    <a:p>
                      <a:pPr algn="ctr"/>
                      <a:r>
                        <a:rPr lang="en-US" sz="1200" b="1" dirty="0"/>
                        <a:t>Technology Application</a:t>
                      </a:r>
                    </a:p>
                  </a:txBody>
                  <a:tcPr marL="68580" marR="68580" marT="34290" marB="34290"/>
                </a:tc>
                <a:extLst>
                  <a:ext uri="{0D108BD9-81ED-4DB2-BD59-A6C34878D82A}">
                    <a16:rowId xmlns:a16="http://schemas.microsoft.com/office/drawing/2014/main" val="1035194534"/>
                  </a:ext>
                </a:extLst>
              </a:tr>
              <a:tr h="329406">
                <a:tc>
                  <a:txBody>
                    <a:bodyPr/>
                    <a:lstStyle/>
                    <a:p>
                      <a:pPr algn="ctr"/>
                      <a:r>
                        <a:rPr lang="en-US" sz="1200" dirty="0"/>
                        <a:t>Evaluating Learning Impact</a:t>
                      </a:r>
                    </a:p>
                  </a:txBody>
                  <a:tcPr marL="68580" marR="68580" marT="34290" marB="34290"/>
                </a:tc>
                <a:tc>
                  <a:txBody>
                    <a:bodyPr/>
                    <a:lstStyle/>
                    <a:p>
                      <a:endParaRPr lang="en-US" sz="1000" dirty="0"/>
                    </a:p>
                  </a:txBody>
                  <a:tcPr marL="68580" marR="68580" marT="34290" marB="34290">
                    <a:solidFill>
                      <a:schemeClr val="bg1"/>
                    </a:solidFill>
                  </a:tcPr>
                </a:tc>
                <a:tc>
                  <a:txBody>
                    <a:bodyPr/>
                    <a:lstStyle/>
                    <a:p>
                      <a:pPr algn="ctr"/>
                      <a:r>
                        <a:rPr lang="en-US" sz="1200" b="1" dirty="0"/>
                        <a:t>Evaluating Impact</a:t>
                      </a:r>
                    </a:p>
                  </a:txBody>
                  <a:tcPr marL="68580" marR="68580" marT="34290" marB="34290"/>
                </a:tc>
                <a:extLst>
                  <a:ext uri="{0D108BD9-81ED-4DB2-BD59-A6C34878D82A}">
                    <a16:rowId xmlns:a16="http://schemas.microsoft.com/office/drawing/2014/main" val="3170142985"/>
                  </a:ext>
                </a:extLst>
              </a:tr>
              <a:tr h="297818">
                <a:tc>
                  <a:txBody>
                    <a:bodyPr/>
                    <a:lstStyle/>
                    <a:p>
                      <a:pPr algn="ctr"/>
                      <a:r>
                        <a:rPr lang="en-US" sz="1200" dirty="0"/>
                        <a:t>Managing Learning Programs</a:t>
                      </a:r>
                    </a:p>
                  </a:txBody>
                  <a:tcPr marL="68580" marR="68580" marT="34290" marB="34290"/>
                </a:tc>
                <a:tc>
                  <a:txBody>
                    <a:bodyPr/>
                    <a:lstStyle/>
                    <a:p>
                      <a:endParaRPr lang="en-US" sz="1000" dirty="0"/>
                    </a:p>
                  </a:txBody>
                  <a:tcPr marL="68580" marR="68580" marT="34290" marB="34290">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spread across a wide range of new capabilities</a:t>
                      </a:r>
                    </a:p>
                  </a:txBody>
                  <a:tcPr marL="68580" marR="68580" marT="34290" marB="34290"/>
                </a:tc>
                <a:extLst>
                  <a:ext uri="{0D108BD9-81ED-4DB2-BD59-A6C34878D82A}">
                    <a16:rowId xmlns:a16="http://schemas.microsoft.com/office/drawing/2014/main" val="202453429"/>
                  </a:ext>
                </a:extLst>
              </a:tr>
              <a:tr h="329406">
                <a:tc>
                  <a:txBody>
                    <a:bodyPr/>
                    <a:lstStyle/>
                    <a:p>
                      <a:pPr algn="ctr"/>
                      <a:r>
                        <a:rPr lang="en-US" sz="1200" dirty="0"/>
                        <a:t>Integrated Talent Management</a:t>
                      </a:r>
                    </a:p>
                  </a:txBody>
                  <a:tcPr marL="68580" marR="68580" marT="34290" marB="34290"/>
                </a:tc>
                <a:tc>
                  <a:txBody>
                    <a:bodyPr/>
                    <a:lstStyle/>
                    <a:p>
                      <a:endParaRPr lang="en-US" sz="1000" dirty="0"/>
                    </a:p>
                  </a:txBody>
                  <a:tcPr marL="68580" marR="68580" marT="34290" marB="34290">
                    <a:solidFill>
                      <a:schemeClr val="bg1"/>
                    </a:solidFill>
                  </a:tcPr>
                </a:tc>
                <a:tc>
                  <a:txBody>
                    <a:bodyPr/>
                    <a:lstStyle/>
                    <a:p>
                      <a:pPr algn="ctr"/>
                      <a:r>
                        <a:rPr lang="en-US" sz="1200" dirty="0"/>
                        <a:t>Talent </a:t>
                      </a:r>
                      <a:r>
                        <a:rPr lang="en-US" sz="1200" b="1" dirty="0"/>
                        <a:t>Strategy &amp;</a:t>
                      </a:r>
                      <a:r>
                        <a:rPr lang="en-US" sz="1200" dirty="0"/>
                        <a:t> Management</a:t>
                      </a:r>
                    </a:p>
                  </a:txBody>
                  <a:tcPr marL="68580" marR="68580" marT="34290" marB="34290"/>
                </a:tc>
                <a:extLst>
                  <a:ext uri="{0D108BD9-81ED-4DB2-BD59-A6C34878D82A}">
                    <a16:rowId xmlns:a16="http://schemas.microsoft.com/office/drawing/2014/main" val="4131210877"/>
                  </a:ext>
                </a:extLst>
              </a:tr>
              <a:tr h="329406">
                <a:tc>
                  <a:txBody>
                    <a:bodyPr/>
                    <a:lstStyle/>
                    <a:p>
                      <a:pPr algn="ctr"/>
                      <a:r>
                        <a:rPr lang="en-US" sz="1200" dirty="0"/>
                        <a:t>Coaching</a:t>
                      </a:r>
                    </a:p>
                  </a:txBody>
                  <a:tcPr marL="68580" marR="68580" marT="34290" marB="34290"/>
                </a:tc>
                <a:tc>
                  <a:txBody>
                    <a:bodyPr/>
                    <a:lstStyle/>
                    <a:p>
                      <a:endParaRPr lang="en-US" sz="1000" dirty="0"/>
                    </a:p>
                  </a:txBody>
                  <a:tcPr marL="68580" marR="68580" marT="34290" marB="34290">
                    <a:solidFill>
                      <a:schemeClr val="bg1"/>
                    </a:solidFill>
                  </a:tcPr>
                </a:tc>
                <a:tc>
                  <a:txBody>
                    <a:bodyPr/>
                    <a:lstStyle/>
                    <a:p>
                      <a:pPr algn="ctr"/>
                      <a:r>
                        <a:rPr lang="en-US" sz="1200" dirty="0"/>
                        <a:t>Coaching</a:t>
                      </a:r>
                    </a:p>
                  </a:txBody>
                  <a:tcPr marL="68580" marR="68580" marT="34290" marB="34290"/>
                </a:tc>
                <a:extLst>
                  <a:ext uri="{0D108BD9-81ED-4DB2-BD59-A6C34878D82A}">
                    <a16:rowId xmlns:a16="http://schemas.microsoft.com/office/drawing/2014/main" val="1004546679"/>
                  </a:ext>
                </a:extLst>
              </a:tr>
              <a:tr h="329406">
                <a:tc>
                  <a:txBody>
                    <a:bodyPr/>
                    <a:lstStyle/>
                    <a:p>
                      <a:pPr algn="ctr"/>
                      <a:r>
                        <a:rPr lang="en-US" sz="1200" dirty="0"/>
                        <a:t>Knowledge Management</a:t>
                      </a:r>
                    </a:p>
                  </a:txBody>
                  <a:tcPr marL="68580" marR="68580" marT="34290" marB="34290"/>
                </a:tc>
                <a:tc>
                  <a:txBody>
                    <a:bodyPr/>
                    <a:lstStyle/>
                    <a:p>
                      <a:endParaRPr lang="en-US" sz="1000" dirty="0"/>
                    </a:p>
                  </a:txBody>
                  <a:tcPr marL="68580" marR="68580" marT="34290" marB="34290">
                    <a:solidFill>
                      <a:schemeClr val="bg1"/>
                    </a:solidFill>
                  </a:tcPr>
                </a:tc>
                <a:tc>
                  <a:txBody>
                    <a:bodyPr/>
                    <a:lstStyle/>
                    <a:p>
                      <a:pPr algn="ctr"/>
                      <a:r>
                        <a:rPr lang="en-US" sz="1200" dirty="0"/>
                        <a:t>Knowledge Management</a:t>
                      </a:r>
                    </a:p>
                  </a:txBody>
                  <a:tcPr marL="68580" marR="68580" marT="34290" marB="34290"/>
                </a:tc>
                <a:extLst>
                  <a:ext uri="{0D108BD9-81ED-4DB2-BD59-A6C34878D82A}">
                    <a16:rowId xmlns:a16="http://schemas.microsoft.com/office/drawing/2014/main" val="837346826"/>
                  </a:ext>
                </a:extLst>
              </a:tr>
              <a:tr h="329406">
                <a:tc>
                  <a:txBody>
                    <a:bodyPr/>
                    <a:lstStyle/>
                    <a:p>
                      <a:pPr algn="ctr"/>
                      <a:r>
                        <a:rPr lang="en-US" sz="1200" dirty="0"/>
                        <a:t>Change Management</a:t>
                      </a:r>
                    </a:p>
                  </a:txBody>
                  <a:tcPr marL="68580" marR="68580" marT="34290" marB="34290"/>
                </a:tc>
                <a:tc>
                  <a:txBody>
                    <a:bodyPr/>
                    <a:lstStyle/>
                    <a:p>
                      <a:endParaRPr lang="en-US" sz="1000" dirty="0"/>
                    </a:p>
                  </a:txBody>
                  <a:tcPr marL="68580" marR="68580" marT="34290" marB="34290">
                    <a:solidFill>
                      <a:schemeClr val="bg1"/>
                    </a:solidFill>
                  </a:tcPr>
                </a:tc>
                <a:tc>
                  <a:txBody>
                    <a:bodyPr/>
                    <a:lstStyle/>
                    <a:p>
                      <a:pPr algn="ctr"/>
                      <a:r>
                        <a:rPr lang="en-US" sz="1200" dirty="0"/>
                        <a:t>Change Management</a:t>
                      </a:r>
                    </a:p>
                  </a:txBody>
                  <a:tcPr marL="68580" marR="68580" marT="34290" marB="34290"/>
                </a:tc>
                <a:extLst>
                  <a:ext uri="{0D108BD9-81ED-4DB2-BD59-A6C34878D82A}">
                    <a16:rowId xmlns:a16="http://schemas.microsoft.com/office/drawing/2014/main" val="534469770"/>
                  </a:ext>
                </a:extLst>
              </a:tr>
              <a:tr h="329406">
                <a:tc>
                  <a:txBody>
                    <a:bodyPr/>
                    <a:lstStyle/>
                    <a:p>
                      <a:pPr algn="ctr"/>
                      <a:r>
                        <a:rPr lang="en-US" sz="1200" dirty="0"/>
                        <a:t>Performance Improvement</a:t>
                      </a:r>
                    </a:p>
                  </a:txBody>
                  <a:tcPr marL="68580" marR="68580" marT="34290" marB="34290"/>
                </a:tc>
                <a:tc>
                  <a:txBody>
                    <a:bodyPr/>
                    <a:lstStyle/>
                    <a:p>
                      <a:endParaRPr lang="en-US" sz="1000" dirty="0"/>
                    </a:p>
                  </a:txBody>
                  <a:tcPr marL="68580" marR="68580" marT="34290" marB="34290">
                    <a:solidFill>
                      <a:schemeClr val="bg1"/>
                    </a:solidFill>
                  </a:tcPr>
                </a:tc>
                <a:tc>
                  <a:txBody>
                    <a:bodyPr/>
                    <a:lstStyle/>
                    <a:p>
                      <a:pPr algn="ctr"/>
                      <a:r>
                        <a:rPr lang="en-US" sz="1200" dirty="0"/>
                        <a:t>Performance Improvement</a:t>
                      </a:r>
                    </a:p>
                  </a:txBody>
                  <a:tcPr marL="68580" marR="68580" marT="34290" marB="34290"/>
                </a:tc>
                <a:extLst>
                  <a:ext uri="{0D108BD9-81ED-4DB2-BD59-A6C34878D82A}">
                    <a16:rowId xmlns:a16="http://schemas.microsoft.com/office/drawing/2014/main" val="373708288"/>
                  </a:ext>
                </a:extLst>
              </a:tr>
              <a:tr h="329406">
                <a:tc>
                  <a:txBody>
                    <a:bodyPr/>
                    <a:lstStyle/>
                    <a:p>
                      <a:pPr algn="ctr"/>
                      <a:r>
                        <a:rPr lang="en-US" sz="1200" dirty="0"/>
                        <a:t>Business Skills</a:t>
                      </a:r>
                    </a:p>
                  </a:txBody>
                  <a:tcPr marL="68580" marR="68580" marT="34290" marB="34290"/>
                </a:tc>
                <a:tc>
                  <a:txBody>
                    <a:bodyPr/>
                    <a:lstStyle/>
                    <a:p>
                      <a:endParaRPr lang="en-US" sz="1000" dirty="0"/>
                    </a:p>
                  </a:txBody>
                  <a:tcPr marL="68580" marR="68580" marT="34290" marB="34290">
                    <a:solidFill>
                      <a:schemeClr val="bg1"/>
                    </a:solidFill>
                  </a:tcPr>
                </a:tc>
                <a:tc>
                  <a:txBody>
                    <a:bodyPr/>
                    <a:lstStyle/>
                    <a:p>
                      <a:pPr algn="ctr"/>
                      <a:r>
                        <a:rPr lang="en-US" sz="1200" b="1" dirty="0"/>
                        <a:t>Business Insight</a:t>
                      </a:r>
                    </a:p>
                  </a:txBody>
                  <a:tcPr marL="68580" marR="68580" marT="34290" marB="34290"/>
                </a:tc>
                <a:extLst>
                  <a:ext uri="{0D108BD9-81ED-4DB2-BD59-A6C34878D82A}">
                    <a16:rowId xmlns:a16="http://schemas.microsoft.com/office/drawing/2014/main" val="664704425"/>
                  </a:ext>
                </a:extLst>
              </a:tr>
              <a:tr h="329406">
                <a:tc>
                  <a:txBody>
                    <a:bodyPr/>
                    <a:lstStyle/>
                    <a:p>
                      <a:pPr algn="ctr"/>
                      <a:r>
                        <a:rPr lang="en-US" sz="1200" dirty="0"/>
                        <a:t>Global Mindset</a:t>
                      </a:r>
                    </a:p>
                  </a:txBody>
                  <a:tcPr marL="68580" marR="68580" marT="34290" marB="34290"/>
                </a:tc>
                <a:tc>
                  <a:txBody>
                    <a:bodyPr/>
                    <a:lstStyle/>
                    <a:p>
                      <a:endParaRPr lang="en-US" sz="1000" dirty="0"/>
                    </a:p>
                  </a:txBody>
                  <a:tcPr marL="68580" marR="68580" marT="34290" marB="34290">
                    <a:solidFill>
                      <a:schemeClr val="bg1"/>
                    </a:solidFill>
                  </a:tcPr>
                </a:tc>
                <a:tc>
                  <a:txBody>
                    <a:bodyPr/>
                    <a:lstStyle/>
                    <a:p>
                      <a:pPr algn="ctr"/>
                      <a:r>
                        <a:rPr lang="en-US" sz="1200" b="1" dirty="0"/>
                        <a:t>Cultural Awareness &amp; Inclusion</a:t>
                      </a:r>
                    </a:p>
                  </a:txBody>
                  <a:tcPr marL="68580" marR="68580" marT="34290" marB="34290"/>
                </a:tc>
                <a:extLst>
                  <a:ext uri="{0D108BD9-81ED-4DB2-BD59-A6C34878D82A}">
                    <a16:rowId xmlns:a16="http://schemas.microsoft.com/office/drawing/2014/main" val="1599530916"/>
                  </a:ext>
                </a:extLst>
              </a:tr>
              <a:tr h="329406">
                <a:tc>
                  <a:txBody>
                    <a:bodyPr/>
                    <a:lstStyle/>
                    <a:p>
                      <a:pPr algn="ctr"/>
                      <a:r>
                        <a:rPr lang="en-US" sz="1200" dirty="0"/>
                        <a:t>Interpersonal and Personal Skills</a:t>
                      </a:r>
                    </a:p>
                  </a:txBody>
                  <a:tcPr marL="68580" marR="68580" marT="34290" marB="34290"/>
                </a:tc>
                <a:tc>
                  <a:txBody>
                    <a:bodyPr/>
                    <a:lstStyle/>
                    <a:p>
                      <a:endParaRPr lang="en-US" sz="1000" dirty="0"/>
                    </a:p>
                  </a:txBody>
                  <a:tcPr marL="68580" marR="68580" marT="34290" marB="34290">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spread across a wide range of new capabilities</a:t>
                      </a:r>
                    </a:p>
                  </a:txBody>
                  <a:tcPr marL="68580" marR="68580" marT="34290" marB="34290"/>
                </a:tc>
                <a:extLst>
                  <a:ext uri="{0D108BD9-81ED-4DB2-BD59-A6C34878D82A}">
                    <a16:rowId xmlns:a16="http://schemas.microsoft.com/office/drawing/2014/main" val="2927038165"/>
                  </a:ext>
                </a:extLst>
              </a:tr>
              <a:tr h="329406">
                <a:tc>
                  <a:txBody>
                    <a:bodyPr/>
                    <a:lstStyle/>
                    <a:p>
                      <a:pPr algn="ctr"/>
                      <a:r>
                        <a:rPr lang="en-US" sz="1200" dirty="0"/>
                        <a:t>Technology Skills</a:t>
                      </a:r>
                    </a:p>
                  </a:txBody>
                  <a:tcPr marL="68580" marR="68580" marT="34290" marB="34290"/>
                </a:tc>
                <a:tc>
                  <a:txBody>
                    <a:bodyPr/>
                    <a:lstStyle/>
                    <a:p>
                      <a:endParaRPr lang="en-US" sz="1000" dirty="0"/>
                    </a:p>
                  </a:txBody>
                  <a:tcPr marL="68580" marR="68580" marT="34290" marB="34290">
                    <a:solidFill>
                      <a:schemeClr val="bg1"/>
                    </a:solidFill>
                  </a:tcPr>
                </a:tc>
                <a:tc>
                  <a:txBody>
                    <a:bodyPr/>
                    <a:lstStyle/>
                    <a:p>
                      <a:pPr algn="ctr"/>
                      <a:r>
                        <a:rPr lang="en-US" sz="1200" b="1" dirty="0"/>
                        <a:t>Technology Application</a:t>
                      </a:r>
                    </a:p>
                  </a:txBody>
                  <a:tcPr marL="68580" marR="68580" marT="34290" marB="34290"/>
                </a:tc>
                <a:extLst>
                  <a:ext uri="{0D108BD9-81ED-4DB2-BD59-A6C34878D82A}">
                    <a16:rowId xmlns:a16="http://schemas.microsoft.com/office/drawing/2014/main" val="1228036640"/>
                  </a:ext>
                </a:extLst>
              </a:tr>
            </a:tbl>
          </a:graphicData>
        </a:graphic>
      </p:graphicFrame>
      <p:sp>
        <p:nvSpPr>
          <p:cNvPr id="13" name="Arrow: Right 12">
            <a:extLst>
              <a:ext uri="{FF2B5EF4-FFF2-40B4-BE49-F238E27FC236}">
                <a16:creationId xmlns:a16="http://schemas.microsoft.com/office/drawing/2014/main" id="{4485FA85-0675-4B03-88A5-DFB505AEE25E}"/>
              </a:ext>
            </a:extLst>
          </p:cNvPr>
          <p:cNvSpPr/>
          <p:nvPr/>
        </p:nvSpPr>
        <p:spPr>
          <a:xfrm>
            <a:off x="4281352" y="2091691"/>
            <a:ext cx="581297" cy="22206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Arrow: Right 13">
            <a:extLst>
              <a:ext uri="{FF2B5EF4-FFF2-40B4-BE49-F238E27FC236}">
                <a16:creationId xmlns:a16="http://schemas.microsoft.com/office/drawing/2014/main" id="{CB1A5FA9-8F2F-4581-9B0F-6ED0459397A0}"/>
              </a:ext>
            </a:extLst>
          </p:cNvPr>
          <p:cNvSpPr/>
          <p:nvPr/>
        </p:nvSpPr>
        <p:spPr>
          <a:xfrm>
            <a:off x="4281352" y="3429001"/>
            <a:ext cx="581297" cy="22206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Arrow: Right 14">
            <a:extLst>
              <a:ext uri="{FF2B5EF4-FFF2-40B4-BE49-F238E27FC236}">
                <a16:creationId xmlns:a16="http://schemas.microsoft.com/office/drawing/2014/main" id="{D1246F06-E079-49E2-9224-A885C6CEC084}"/>
              </a:ext>
            </a:extLst>
          </p:cNvPr>
          <p:cNvSpPr/>
          <p:nvPr/>
        </p:nvSpPr>
        <p:spPr>
          <a:xfrm>
            <a:off x="4281352" y="4955722"/>
            <a:ext cx="581297" cy="22206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7976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F50C7-E7F6-4822-B952-F0D9003E4D45}"/>
              </a:ext>
            </a:extLst>
          </p:cNvPr>
          <p:cNvSpPr>
            <a:spLocks noGrp="1"/>
          </p:cNvSpPr>
          <p:nvPr>
            <p:ph type="title"/>
          </p:nvPr>
        </p:nvSpPr>
        <p:spPr>
          <a:xfrm>
            <a:off x="906946" y="3155088"/>
            <a:ext cx="7886700" cy="1325563"/>
          </a:xfrm>
        </p:spPr>
        <p:txBody>
          <a:bodyPr>
            <a:noAutofit/>
          </a:bodyPr>
          <a:lstStyle/>
          <a:p>
            <a:pPr algn="ctr"/>
            <a:r>
              <a:rPr lang="en-US" sz="7200" b="1" dirty="0">
                <a:solidFill>
                  <a:srgbClr val="2F5596"/>
                </a:solidFill>
                <a:latin typeface="Posterama" panose="020B0502040204020203" pitchFamily="34" charset="0"/>
                <a:cs typeface="Posterama" panose="020B0502040204020203" pitchFamily="34" charset="0"/>
              </a:rPr>
              <a:t>Recertification Basics</a:t>
            </a:r>
          </a:p>
        </p:txBody>
      </p:sp>
      <p:sp>
        <p:nvSpPr>
          <p:cNvPr id="5" name="Google Shape;189;p15">
            <a:extLst>
              <a:ext uri="{FF2B5EF4-FFF2-40B4-BE49-F238E27FC236}">
                <a16:creationId xmlns:a16="http://schemas.microsoft.com/office/drawing/2014/main" id="{6078C6CD-4849-4511-85A0-ADC4A97A6B6C}"/>
              </a:ext>
            </a:extLst>
          </p:cNvPr>
          <p:cNvSpPr txBox="1">
            <a:spLocks/>
          </p:cNvSpPr>
          <p:nvPr/>
        </p:nvSpPr>
        <p:spPr>
          <a:xfrm>
            <a:off x="906946" y="4925970"/>
            <a:ext cx="6219411" cy="869850"/>
          </a:xfrm>
          <a:prstGeom prst="rect">
            <a:avLst/>
          </a:prstGeom>
        </p:spPr>
        <p:txBody>
          <a:bodyPr spcFirstLastPara="1" vert="horz" wrap="square" lIns="68569" tIns="68569" rIns="68569" bIns="68569"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bg1"/>
              </a:solidFill>
              <a:latin typeface="Whitney HTF Book" pitchFamily="50" charset="0"/>
            </a:endParaRPr>
          </a:p>
        </p:txBody>
      </p:sp>
      <p:sp>
        <p:nvSpPr>
          <p:cNvPr id="6" name="Google Shape;190;p15">
            <a:extLst>
              <a:ext uri="{FF2B5EF4-FFF2-40B4-BE49-F238E27FC236}">
                <a16:creationId xmlns:a16="http://schemas.microsoft.com/office/drawing/2014/main" id="{40EF83BF-CEC8-483D-8BE5-79ACC03FAE0B}"/>
              </a:ext>
            </a:extLst>
          </p:cNvPr>
          <p:cNvSpPr txBox="1">
            <a:spLocks/>
          </p:cNvSpPr>
          <p:nvPr/>
        </p:nvSpPr>
        <p:spPr>
          <a:xfrm>
            <a:off x="906946" y="5360895"/>
            <a:ext cx="4728541" cy="588600"/>
          </a:xfrm>
          <a:prstGeom prst="rect">
            <a:avLst/>
          </a:prstGeom>
        </p:spPr>
        <p:txBody>
          <a:bodyPr spcFirstLastPara="1" vert="horz" wrap="square" lIns="68569" tIns="68569" rIns="68569" bIns="6856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Whitney HTF Book" pitchFamily="50" charset="0"/>
            </a:endParaRPr>
          </a:p>
        </p:txBody>
      </p:sp>
    </p:spTree>
    <p:extLst>
      <p:ext uri="{BB962C8B-B14F-4D97-AF65-F5344CB8AC3E}">
        <p14:creationId xmlns:p14="http://schemas.microsoft.com/office/powerpoint/2010/main" val="3630980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453F0-2A8F-4DAF-9457-54095B3EA848}"/>
              </a:ext>
            </a:extLst>
          </p:cNvPr>
          <p:cNvSpPr>
            <a:spLocks noGrp="1"/>
          </p:cNvSpPr>
          <p:nvPr>
            <p:ph type="title"/>
          </p:nvPr>
        </p:nvSpPr>
        <p:spPr>
          <a:xfrm>
            <a:off x="1257300" y="500062"/>
            <a:ext cx="7886700" cy="1325563"/>
          </a:xfrm>
        </p:spPr>
        <p:txBody>
          <a:bodyPr>
            <a:noAutofit/>
          </a:bodyPr>
          <a:lstStyle/>
          <a:p>
            <a:pPr algn="ctr"/>
            <a:r>
              <a:rPr lang="en-US" sz="3600" b="1" u="sng" dirty="0"/>
              <a:t>Why Do I Need to Recertify</a:t>
            </a:r>
            <a:r>
              <a:rPr lang="en-US" sz="3600" b="1" dirty="0"/>
              <a:t>?</a:t>
            </a:r>
            <a:endParaRPr lang="en-US" sz="3200" b="1" dirty="0"/>
          </a:p>
        </p:txBody>
      </p:sp>
      <p:sp>
        <p:nvSpPr>
          <p:cNvPr id="3" name="Content Placeholder 2">
            <a:extLst>
              <a:ext uri="{FF2B5EF4-FFF2-40B4-BE49-F238E27FC236}">
                <a16:creationId xmlns:a16="http://schemas.microsoft.com/office/drawing/2014/main" id="{BFA1F7DA-EF71-440C-B7A9-8927310153B0}"/>
              </a:ext>
            </a:extLst>
          </p:cNvPr>
          <p:cNvSpPr>
            <a:spLocks noGrp="1"/>
          </p:cNvSpPr>
          <p:nvPr>
            <p:ph idx="1"/>
          </p:nvPr>
        </p:nvSpPr>
        <p:spPr>
          <a:xfrm>
            <a:off x="1768838" y="1825625"/>
            <a:ext cx="6475751" cy="4351338"/>
          </a:xfrm>
        </p:spPr>
        <p:txBody>
          <a:bodyPr/>
          <a:lstStyle/>
          <a:p>
            <a:r>
              <a:rPr lang="en-US" dirty="0"/>
              <a:t>Proves that you are staying up to date</a:t>
            </a:r>
          </a:p>
          <a:p>
            <a:r>
              <a:rPr lang="en-US" dirty="0"/>
              <a:t>Encourages continued growth &amp; development</a:t>
            </a:r>
          </a:p>
          <a:p>
            <a:r>
              <a:rPr lang="en-US" dirty="0"/>
              <a:t>Focuses professional development on new areas</a:t>
            </a:r>
          </a:p>
          <a:p>
            <a:r>
              <a:rPr lang="en-US" dirty="0"/>
              <a:t>Assures employers your knowledge is current</a:t>
            </a:r>
          </a:p>
          <a:p>
            <a:endParaRPr lang="en-US" dirty="0"/>
          </a:p>
        </p:txBody>
      </p:sp>
    </p:spTree>
    <p:extLst>
      <p:ext uri="{BB962C8B-B14F-4D97-AF65-F5344CB8AC3E}">
        <p14:creationId xmlns:p14="http://schemas.microsoft.com/office/powerpoint/2010/main" val="1427317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A3A5-97A5-4984-A459-46EB5B964F9A}"/>
              </a:ext>
            </a:extLst>
          </p:cNvPr>
          <p:cNvSpPr>
            <a:spLocks noGrp="1"/>
          </p:cNvSpPr>
          <p:nvPr>
            <p:ph type="title"/>
          </p:nvPr>
        </p:nvSpPr>
        <p:spPr>
          <a:xfrm>
            <a:off x="628650" y="632782"/>
            <a:ext cx="7886700" cy="1325563"/>
          </a:xfrm>
        </p:spPr>
        <p:txBody>
          <a:bodyPr/>
          <a:lstStyle/>
          <a:p>
            <a:pPr algn="ctr"/>
            <a:r>
              <a:rPr lang="en-US" b="1" u="sng" dirty="0"/>
              <a:t>Recertification Basics</a:t>
            </a:r>
          </a:p>
        </p:txBody>
      </p:sp>
      <p:sp>
        <p:nvSpPr>
          <p:cNvPr id="3" name="Content Placeholder 2">
            <a:extLst>
              <a:ext uri="{FF2B5EF4-FFF2-40B4-BE49-F238E27FC236}">
                <a16:creationId xmlns:a16="http://schemas.microsoft.com/office/drawing/2014/main" id="{ABA7F0A3-A399-43B5-A015-8111C1D41D5B}"/>
              </a:ext>
            </a:extLst>
          </p:cNvPr>
          <p:cNvSpPr>
            <a:spLocks noGrp="1"/>
          </p:cNvSpPr>
          <p:nvPr>
            <p:ph idx="1"/>
          </p:nvPr>
        </p:nvSpPr>
        <p:spPr>
          <a:xfrm>
            <a:off x="1682496" y="1751081"/>
            <a:ext cx="6986890" cy="3534124"/>
          </a:xfrm>
        </p:spPr>
        <p:txBody>
          <a:bodyPr/>
          <a:lstStyle/>
          <a:p>
            <a:pPr marL="401638" indent="-292100"/>
            <a:r>
              <a:rPr lang="en-US" sz="3200" dirty="0"/>
              <a:t>Recertification cycle = 3 years</a:t>
            </a:r>
          </a:p>
          <a:p>
            <a:pPr marL="401638" indent="-292100"/>
            <a:r>
              <a:rPr lang="en-US" sz="3200" dirty="0"/>
              <a:t>Total points = 60 CPTD/40 APTD</a:t>
            </a:r>
          </a:p>
          <a:p>
            <a:pPr marL="401638" indent="-292100"/>
            <a:r>
              <a:rPr lang="en-US" sz="3200" dirty="0"/>
              <a:t>6 recertification categories</a:t>
            </a:r>
          </a:p>
          <a:p>
            <a:pPr marL="401638" indent="-292100"/>
            <a:r>
              <a:rPr lang="en-US" sz="3200" dirty="0"/>
              <a:t>Do not need points in all categories</a:t>
            </a:r>
          </a:p>
          <a:p>
            <a:pPr marL="401638" indent="-292100"/>
            <a:r>
              <a:rPr lang="en-US" sz="3200" dirty="0"/>
              <a:t>Maximums &amp; minimums apply</a:t>
            </a:r>
          </a:p>
          <a:p>
            <a:pPr marL="401638" indent="-292100"/>
            <a:r>
              <a:rPr lang="en-US" sz="3200" dirty="0"/>
              <a:t>Cost $200 CPTD; $150 APTD</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6294665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3889</TotalTime>
  <Words>4224</Words>
  <Application>Microsoft Office PowerPoint</Application>
  <PresentationFormat>On-screen Show (4:3)</PresentationFormat>
  <Paragraphs>521</Paragraphs>
  <Slides>35</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Arial Black</vt:lpstr>
      <vt:lpstr>Calibri</vt:lpstr>
      <vt:lpstr>Calibri Light</vt:lpstr>
      <vt:lpstr>Courier New</vt:lpstr>
      <vt:lpstr>Posterama</vt:lpstr>
      <vt:lpstr>Whitney HTF</vt:lpstr>
      <vt:lpstr>Whitney HTF Black</vt:lpstr>
      <vt:lpstr>Whitney HTF Book</vt:lpstr>
      <vt:lpstr>Wingdings 3</vt:lpstr>
      <vt:lpstr>Office Theme</vt:lpstr>
      <vt:lpstr>   How to Recertify Your APTD or CPTD  May 20, 2021 1 PM ET</vt:lpstr>
      <vt:lpstr>AGENDA</vt:lpstr>
      <vt:lpstr>Talent Development Capability Model</vt:lpstr>
      <vt:lpstr>Certifications Grounded in Research</vt:lpstr>
      <vt:lpstr>PowerPoint Presentation</vt:lpstr>
      <vt:lpstr>Competency Model vs. Capability Model</vt:lpstr>
      <vt:lpstr>Recertification Basics</vt:lpstr>
      <vt:lpstr>Why Do I Need to Recertify?</vt:lpstr>
      <vt:lpstr>Recertification Basics</vt:lpstr>
      <vt:lpstr>Recertification Categories</vt:lpstr>
      <vt:lpstr>General Rules</vt:lpstr>
      <vt:lpstr>New Capabilities Requirement</vt:lpstr>
      <vt:lpstr>New Capabilities Requirement</vt:lpstr>
      <vt:lpstr>New Capability Areas for CE</vt:lpstr>
      <vt:lpstr>General Rules New Capabilities</vt:lpstr>
      <vt:lpstr>Recertification Categories</vt:lpstr>
      <vt:lpstr>Other Continuing Education</vt:lpstr>
      <vt:lpstr>On the Job Experience</vt:lpstr>
      <vt:lpstr>Speaking &amp; Instructing</vt:lpstr>
      <vt:lpstr>Research &amp; Publishing</vt:lpstr>
      <vt:lpstr>Leadership &amp; Recognition</vt:lpstr>
      <vt:lpstr>Professional Membership</vt:lpstr>
      <vt:lpstr>Audit Process</vt:lpstr>
      <vt:lpstr>Certification Portal</vt:lpstr>
      <vt:lpstr>Certification Portal</vt:lpstr>
      <vt:lpstr>Portal for Recertification</vt:lpstr>
      <vt:lpstr>Add Professional Development</vt:lpstr>
      <vt:lpstr>Select a Category</vt:lpstr>
      <vt:lpstr>Ready to Renew?</vt:lpstr>
      <vt:lpstr>Common Problems</vt:lpstr>
      <vt:lpstr>Resources</vt:lpstr>
      <vt:lpstr>MyATD Dashboard</vt:lpstr>
      <vt:lpstr>My Learning History</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 TITLE</dc:title>
  <dc:creator>Holly Batts</dc:creator>
  <cp:lastModifiedBy>Regina Harris</cp:lastModifiedBy>
  <cp:revision>205</cp:revision>
  <cp:lastPrinted>2021-05-17T19:58:58Z</cp:lastPrinted>
  <dcterms:created xsi:type="dcterms:W3CDTF">2020-01-25T23:09:42Z</dcterms:created>
  <dcterms:modified xsi:type="dcterms:W3CDTF">2021-05-20T03:15:29Z</dcterms:modified>
</cp:coreProperties>
</file>