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7" r:id="rId2"/>
  </p:sldIdLst>
  <p:sldSz cx="43891200" cy="32918400"/>
  <p:notesSz cx="6858000" cy="9144000"/>
  <p:defaultTextStyle>
    <a:defPPr>
      <a:defRPr lang="en-US"/>
    </a:defPPr>
    <a:lvl1pPr algn="ctr" rtl="0" fontAlgn="base">
      <a:spcBef>
        <a:spcPct val="0"/>
      </a:spcBef>
      <a:spcAft>
        <a:spcPct val="0"/>
      </a:spcAft>
      <a:defRPr sz="3600" b="1" kern="1200">
        <a:solidFill>
          <a:schemeClr val="tx1"/>
        </a:solidFill>
        <a:latin typeface="Arial" charset="0"/>
        <a:ea typeface="+mn-ea"/>
        <a:cs typeface="Times New Roman" pitchFamily="18" charset="0"/>
      </a:defRPr>
    </a:lvl1pPr>
    <a:lvl2pPr marL="2075730" algn="ctr" rtl="0" fontAlgn="base">
      <a:spcBef>
        <a:spcPct val="0"/>
      </a:spcBef>
      <a:spcAft>
        <a:spcPct val="0"/>
      </a:spcAft>
      <a:defRPr sz="3600" b="1" kern="1200">
        <a:solidFill>
          <a:schemeClr val="tx1"/>
        </a:solidFill>
        <a:latin typeface="Arial" charset="0"/>
        <a:ea typeface="+mn-ea"/>
        <a:cs typeface="Times New Roman" pitchFamily="18" charset="0"/>
      </a:defRPr>
    </a:lvl2pPr>
    <a:lvl3pPr marL="4151465" algn="ctr" rtl="0" fontAlgn="base">
      <a:spcBef>
        <a:spcPct val="0"/>
      </a:spcBef>
      <a:spcAft>
        <a:spcPct val="0"/>
      </a:spcAft>
      <a:defRPr sz="3600" b="1" kern="1200">
        <a:solidFill>
          <a:schemeClr val="tx1"/>
        </a:solidFill>
        <a:latin typeface="Arial" charset="0"/>
        <a:ea typeface="+mn-ea"/>
        <a:cs typeface="Times New Roman" pitchFamily="18" charset="0"/>
      </a:defRPr>
    </a:lvl3pPr>
    <a:lvl4pPr marL="6227191" algn="ctr" rtl="0" fontAlgn="base">
      <a:spcBef>
        <a:spcPct val="0"/>
      </a:spcBef>
      <a:spcAft>
        <a:spcPct val="0"/>
      </a:spcAft>
      <a:defRPr sz="3600" b="1" kern="1200">
        <a:solidFill>
          <a:schemeClr val="tx1"/>
        </a:solidFill>
        <a:latin typeface="Arial" charset="0"/>
        <a:ea typeface="+mn-ea"/>
        <a:cs typeface="Times New Roman" pitchFamily="18" charset="0"/>
      </a:defRPr>
    </a:lvl4pPr>
    <a:lvl5pPr marL="8302926" algn="ctr" rtl="0" fontAlgn="base">
      <a:spcBef>
        <a:spcPct val="0"/>
      </a:spcBef>
      <a:spcAft>
        <a:spcPct val="0"/>
      </a:spcAft>
      <a:defRPr sz="3600" b="1" kern="1200">
        <a:solidFill>
          <a:schemeClr val="tx1"/>
        </a:solidFill>
        <a:latin typeface="Arial" charset="0"/>
        <a:ea typeface="+mn-ea"/>
        <a:cs typeface="Times New Roman" pitchFamily="18" charset="0"/>
      </a:defRPr>
    </a:lvl5pPr>
    <a:lvl6pPr marL="10378657" algn="l" defTabSz="4151465" rtl="0" eaLnBrk="1" latinLnBrk="0" hangingPunct="1">
      <a:defRPr sz="3600" b="1" kern="1200">
        <a:solidFill>
          <a:schemeClr val="tx1"/>
        </a:solidFill>
        <a:latin typeface="Arial" charset="0"/>
        <a:ea typeface="+mn-ea"/>
        <a:cs typeface="Times New Roman" pitchFamily="18" charset="0"/>
      </a:defRPr>
    </a:lvl6pPr>
    <a:lvl7pPr marL="12454392" algn="l" defTabSz="4151465" rtl="0" eaLnBrk="1" latinLnBrk="0" hangingPunct="1">
      <a:defRPr sz="3600" b="1" kern="1200">
        <a:solidFill>
          <a:schemeClr val="tx1"/>
        </a:solidFill>
        <a:latin typeface="Arial" charset="0"/>
        <a:ea typeface="+mn-ea"/>
        <a:cs typeface="Times New Roman" pitchFamily="18" charset="0"/>
      </a:defRPr>
    </a:lvl7pPr>
    <a:lvl8pPr marL="14530118" algn="l" defTabSz="4151465" rtl="0" eaLnBrk="1" latinLnBrk="0" hangingPunct="1">
      <a:defRPr sz="3600" b="1" kern="1200">
        <a:solidFill>
          <a:schemeClr val="tx1"/>
        </a:solidFill>
        <a:latin typeface="Arial" charset="0"/>
        <a:ea typeface="+mn-ea"/>
        <a:cs typeface="Times New Roman" pitchFamily="18" charset="0"/>
      </a:defRPr>
    </a:lvl8pPr>
    <a:lvl9pPr marL="16605853" algn="l" defTabSz="4151465" rtl="0" eaLnBrk="1" latinLnBrk="0" hangingPunct="1">
      <a:defRPr sz="3600" b="1"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60B"/>
    <a:srgbClr val="FF3300"/>
    <a:srgbClr val="FDFF9F"/>
    <a:srgbClr val="99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800" autoAdjust="0"/>
    <p:restoredTop sz="95730" autoAdjust="0"/>
  </p:normalViewPr>
  <p:slideViewPr>
    <p:cSldViewPr>
      <p:cViewPr>
        <p:scale>
          <a:sx n="30" d="100"/>
          <a:sy n="30" d="100"/>
        </p:scale>
        <p:origin x="-72" y="3342"/>
      </p:cViewPr>
      <p:guideLst>
        <p:guide orient="horz" pos="10368"/>
        <p:guide pos="1382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0910789629085"/>
          <c:y val="0.14201902834058561"/>
          <c:w val="0.86754646842988614"/>
          <c:h val="0.66720895650754042"/>
        </c:manualLayout>
      </c:layout>
      <c:barChart>
        <c:barDir val="col"/>
        <c:grouping val="clustered"/>
        <c:varyColors val="0"/>
        <c:ser>
          <c:idx val="0"/>
          <c:order val="0"/>
          <c:tx>
            <c:strRef>
              <c:f>'[Chart in Microsoft PowerPoint]Sample Set 2 Data'!$N$26</c:f>
              <c:strCache>
                <c:ptCount val="1"/>
                <c:pt idx="0">
                  <c:v>2hr</c:v>
                </c:pt>
              </c:strCache>
            </c:strRef>
          </c:tx>
          <c:invertIfNegative val="0"/>
          <c:cat>
            <c:strRef>
              <c:f>'[Chart in Microsoft PowerPoint]Sample Set 2 Data'!$M$27:$M$32</c:f>
              <c:strCache>
                <c:ptCount val="6"/>
                <c:pt idx="0">
                  <c:v>.25M</c:v>
                </c:pt>
                <c:pt idx="1">
                  <c:v>.5M</c:v>
                </c:pt>
                <c:pt idx="2">
                  <c:v>.75M</c:v>
                </c:pt>
                <c:pt idx="3">
                  <c:v>.25M</c:v>
                </c:pt>
                <c:pt idx="4">
                  <c:v>.5M</c:v>
                </c:pt>
                <c:pt idx="5">
                  <c:v>.75M</c:v>
                </c:pt>
              </c:strCache>
            </c:strRef>
          </c:cat>
          <c:val>
            <c:numRef>
              <c:f>'[Chart in Microsoft PowerPoint]Sample Set 2 Data'!$N$27:$N$32</c:f>
              <c:numCache>
                <c:formatCode>General</c:formatCode>
                <c:ptCount val="6"/>
                <c:pt idx="0">
                  <c:v>0</c:v>
                </c:pt>
                <c:pt idx="1">
                  <c:v>0</c:v>
                </c:pt>
                <c:pt idx="2">
                  <c:v>0</c:v>
                </c:pt>
                <c:pt idx="3">
                  <c:v>170.86666666666667</c:v>
                </c:pt>
                <c:pt idx="4">
                  <c:v>180.1</c:v>
                </c:pt>
                <c:pt idx="5">
                  <c:v>224.96666666666667</c:v>
                </c:pt>
              </c:numCache>
            </c:numRef>
          </c:val>
        </c:ser>
        <c:ser>
          <c:idx val="1"/>
          <c:order val="1"/>
          <c:tx>
            <c:strRef>
              <c:f>'[Chart in Microsoft PowerPoint]Sample Set 2 Data'!$O$26</c:f>
              <c:strCache>
                <c:ptCount val="1"/>
                <c:pt idx="0">
                  <c:v>4hr</c:v>
                </c:pt>
              </c:strCache>
            </c:strRef>
          </c:tx>
          <c:invertIfNegative val="0"/>
          <c:cat>
            <c:strRef>
              <c:f>'[Chart in Microsoft PowerPoint]Sample Set 2 Data'!$M$27:$M$32</c:f>
              <c:strCache>
                <c:ptCount val="6"/>
                <c:pt idx="0">
                  <c:v>.25M</c:v>
                </c:pt>
                <c:pt idx="1">
                  <c:v>.5M</c:v>
                </c:pt>
                <c:pt idx="2">
                  <c:v>.75M</c:v>
                </c:pt>
                <c:pt idx="3">
                  <c:v>.25M</c:v>
                </c:pt>
                <c:pt idx="4">
                  <c:v>.5M</c:v>
                </c:pt>
                <c:pt idx="5">
                  <c:v>.75M</c:v>
                </c:pt>
              </c:strCache>
            </c:strRef>
          </c:cat>
          <c:val>
            <c:numRef>
              <c:f>'[Chart in Microsoft PowerPoint]Sample Set 2 Data'!$O$27:$O$32</c:f>
              <c:numCache>
                <c:formatCode>General</c:formatCode>
                <c:ptCount val="6"/>
                <c:pt idx="0">
                  <c:v>312.56666666666666</c:v>
                </c:pt>
                <c:pt idx="1">
                  <c:v>185.69999999999996</c:v>
                </c:pt>
                <c:pt idx="2">
                  <c:v>150.53333333333333</c:v>
                </c:pt>
                <c:pt idx="3">
                  <c:v>528.46666666666658</c:v>
                </c:pt>
                <c:pt idx="4">
                  <c:v>425.76666666666665</c:v>
                </c:pt>
                <c:pt idx="5">
                  <c:v>360.5333333333333</c:v>
                </c:pt>
              </c:numCache>
            </c:numRef>
          </c:val>
        </c:ser>
        <c:ser>
          <c:idx val="2"/>
          <c:order val="2"/>
          <c:tx>
            <c:strRef>
              <c:f>'[Chart in Microsoft PowerPoint]Sample Set 2 Data'!$P$26</c:f>
              <c:strCache>
                <c:ptCount val="1"/>
                <c:pt idx="0">
                  <c:v>6hr</c:v>
                </c:pt>
              </c:strCache>
            </c:strRef>
          </c:tx>
          <c:invertIfNegative val="0"/>
          <c:cat>
            <c:strRef>
              <c:f>'[Chart in Microsoft PowerPoint]Sample Set 2 Data'!$M$27:$M$32</c:f>
              <c:strCache>
                <c:ptCount val="6"/>
                <c:pt idx="0">
                  <c:v>.25M</c:v>
                </c:pt>
                <c:pt idx="1">
                  <c:v>.5M</c:v>
                </c:pt>
                <c:pt idx="2">
                  <c:v>.75M</c:v>
                </c:pt>
                <c:pt idx="3">
                  <c:v>.25M</c:v>
                </c:pt>
                <c:pt idx="4">
                  <c:v>.5M</c:v>
                </c:pt>
                <c:pt idx="5">
                  <c:v>.75M</c:v>
                </c:pt>
              </c:strCache>
            </c:strRef>
          </c:cat>
          <c:val>
            <c:numRef>
              <c:f>'[Chart in Microsoft PowerPoint]Sample Set 2 Data'!$P$27:$P$32</c:f>
              <c:numCache>
                <c:formatCode>General</c:formatCode>
                <c:ptCount val="6"/>
                <c:pt idx="0">
                  <c:v>316.33333333333331</c:v>
                </c:pt>
                <c:pt idx="1">
                  <c:v>346.23333333333335</c:v>
                </c:pt>
                <c:pt idx="2">
                  <c:v>328.66666666666669</c:v>
                </c:pt>
                <c:pt idx="3">
                  <c:v>1367.2666666666667</c:v>
                </c:pt>
                <c:pt idx="4">
                  <c:v>2496.3333333333335</c:v>
                </c:pt>
                <c:pt idx="5">
                  <c:v>2363</c:v>
                </c:pt>
              </c:numCache>
            </c:numRef>
          </c:val>
        </c:ser>
        <c:dLbls>
          <c:showLegendKey val="0"/>
          <c:showVal val="0"/>
          <c:showCatName val="0"/>
          <c:showSerName val="0"/>
          <c:showPercent val="0"/>
          <c:showBubbleSize val="0"/>
        </c:dLbls>
        <c:gapWidth val="150"/>
        <c:axId val="98893184"/>
        <c:axId val="101250560"/>
      </c:barChart>
      <c:catAx>
        <c:axId val="98893184"/>
        <c:scaling>
          <c:orientation val="minMax"/>
        </c:scaling>
        <c:delete val="0"/>
        <c:axPos val="b"/>
        <c:title>
          <c:tx>
            <c:rich>
              <a:bodyPr/>
              <a:lstStyle/>
              <a:p>
                <a:pPr>
                  <a:defRPr sz="2800"/>
                </a:pPr>
                <a:r>
                  <a:rPr lang="en-US" sz="2800" dirty="0" smtClean="0"/>
                  <a:t>Glucose</a:t>
                </a:r>
                <a:r>
                  <a:rPr lang="en-US" sz="2800" baseline="0" dirty="0" smtClean="0"/>
                  <a:t> Concentration</a:t>
                </a:r>
                <a:endParaRPr lang="en-US" sz="2800" dirty="0"/>
              </a:p>
            </c:rich>
          </c:tx>
          <c:layout>
            <c:manualLayout>
              <c:xMode val="edge"/>
              <c:yMode val="edge"/>
              <c:x val="0.4173351464711692"/>
              <c:y val="0.90609991561461922"/>
            </c:manualLayout>
          </c:layout>
          <c:overlay val="0"/>
        </c:title>
        <c:majorTickMark val="none"/>
        <c:minorTickMark val="none"/>
        <c:tickLblPos val="nextTo"/>
        <c:txPr>
          <a:bodyPr/>
          <a:lstStyle/>
          <a:p>
            <a:pPr>
              <a:defRPr sz="2800" b="1"/>
            </a:pPr>
            <a:endParaRPr lang="en-US"/>
          </a:p>
        </c:txPr>
        <c:crossAx val="101250560"/>
        <c:crosses val="autoZero"/>
        <c:auto val="1"/>
        <c:lblAlgn val="ctr"/>
        <c:lblOffset val="100"/>
        <c:noMultiLvlLbl val="0"/>
      </c:catAx>
      <c:valAx>
        <c:axId val="101250560"/>
        <c:scaling>
          <c:orientation val="minMax"/>
        </c:scaling>
        <c:delete val="0"/>
        <c:axPos val="l"/>
        <c:title>
          <c:tx>
            <c:rich>
              <a:bodyPr/>
              <a:lstStyle/>
              <a:p>
                <a:pPr>
                  <a:defRPr sz="2800" b="1"/>
                </a:pPr>
                <a:r>
                  <a:rPr lang="en-US" sz="2800" b="1" dirty="0"/>
                  <a:t>Particle Diameter (nm)</a:t>
                </a:r>
              </a:p>
            </c:rich>
          </c:tx>
          <c:layout/>
          <c:overlay val="0"/>
        </c:title>
        <c:numFmt formatCode="General" sourceLinked="1"/>
        <c:majorTickMark val="out"/>
        <c:minorTickMark val="none"/>
        <c:tickLblPos val="nextTo"/>
        <c:txPr>
          <a:bodyPr/>
          <a:lstStyle/>
          <a:p>
            <a:pPr>
              <a:defRPr sz="2800" b="1"/>
            </a:pPr>
            <a:endParaRPr lang="en-US"/>
          </a:p>
        </c:txPr>
        <c:crossAx val="98893184"/>
        <c:crosses val="autoZero"/>
        <c:crossBetween val="between"/>
      </c:valAx>
    </c:plotArea>
    <c:legend>
      <c:legendPos val="t"/>
      <c:layout>
        <c:manualLayout>
          <c:xMode val="edge"/>
          <c:yMode val="edge"/>
          <c:x val="0.38097825298107652"/>
          <c:y val="1.2663955217462297E-2"/>
          <c:w val="0.31177862303257359"/>
          <c:h val="8.7872642491309105E-2"/>
        </c:manualLayout>
      </c:layout>
      <c:overlay val="0"/>
      <c:txPr>
        <a:bodyPr/>
        <a:lstStyle/>
        <a:p>
          <a:pPr>
            <a:defRPr sz="28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Data!$Q$30:$Q$32</c:f>
              <c:strCache>
                <c:ptCount val="1"/>
                <c:pt idx="0">
                  <c:v>4.6% 7.1% 0.4%</c:v>
                </c:pt>
              </c:strCache>
            </c:strRef>
          </c:tx>
          <c:invertIfNegative val="0"/>
          <c:errBars>
            <c:errBarType val="both"/>
            <c:errValType val="cust"/>
            <c:noEndCap val="0"/>
            <c:plus>
              <c:numRef>
                <c:f>Data!$Q$30:$Q$32</c:f>
                <c:numCache>
                  <c:formatCode>General</c:formatCode>
                  <c:ptCount val="3"/>
                  <c:pt idx="0">
                    <c:v>4.5781472473384183E-2</c:v>
                  </c:pt>
                  <c:pt idx="1">
                    <c:v>7.0635846130277111E-2</c:v>
                  </c:pt>
                  <c:pt idx="2">
                    <c:v>3.6260423030944934E-3</c:v>
                  </c:pt>
                </c:numCache>
              </c:numRef>
            </c:plus>
            <c:minus>
              <c:numRef>
                <c:f>Data!$Q$30:$Q$32</c:f>
                <c:numCache>
                  <c:formatCode>General</c:formatCode>
                  <c:ptCount val="3"/>
                  <c:pt idx="0">
                    <c:v>4.5781472473384183E-2</c:v>
                  </c:pt>
                  <c:pt idx="1">
                    <c:v>7.0635846130277111E-2</c:v>
                  </c:pt>
                  <c:pt idx="2">
                    <c:v>3.6260423030944934E-3</c:v>
                  </c:pt>
                </c:numCache>
              </c:numRef>
            </c:minus>
          </c:errBars>
          <c:cat>
            <c:strRef>
              <c:f>Data!$O$30:$O$32</c:f>
              <c:strCache>
                <c:ptCount val="3"/>
                <c:pt idx="0">
                  <c:v>.45µm</c:v>
                </c:pt>
                <c:pt idx="1">
                  <c:v>.22 µm</c:v>
                </c:pt>
                <c:pt idx="2">
                  <c:v>250kDa MWCO</c:v>
                </c:pt>
              </c:strCache>
            </c:strRef>
          </c:cat>
          <c:val>
            <c:numRef>
              <c:f>Data!$P$30:$P$32</c:f>
              <c:numCache>
                <c:formatCode>0%</c:formatCode>
                <c:ptCount val="3"/>
                <c:pt idx="0">
                  <c:v>0.773325484618681</c:v>
                </c:pt>
                <c:pt idx="1">
                  <c:v>0.82585653860109898</c:v>
                </c:pt>
                <c:pt idx="2">
                  <c:v>0.98346729392431731</c:v>
                </c:pt>
              </c:numCache>
            </c:numRef>
          </c:val>
        </c:ser>
        <c:dLbls>
          <c:showLegendKey val="0"/>
          <c:showVal val="0"/>
          <c:showCatName val="0"/>
          <c:showSerName val="0"/>
          <c:showPercent val="0"/>
          <c:showBubbleSize val="0"/>
        </c:dLbls>
        <c:gapWidth val="150"/>
        <c:axId val="100970496"/>
        <c:axId val="100972416"/>
      </c:barChart>
      <c:catAx>
        <c:axId val="100970496"/>
        <c:scaling>
          <c:orientation val="minMax"/>
        </c:scaling>
        <c:delete val="0"/>
        <c:axPos val="b"/>
        <c:title>
          <c:tx>
            <c:rich>
              <a:bodyPr/>
              <a:lstStyle/>
              <a:p>
                <a:pPr>
                  <a:defRPr sz="2800"/>
                </a:pPr>
                <a:r>
                  <a:rPr lang="en-US" sz="2800" dirty="0"/>
                  <a:t>Membrane Pore </a:t>
                </a:r>
                <a:r>
                  <a:rPr lang="en-US" sz="2800" dirty="0" smtClean="0"/>
                  <a:t>Classification </a:t>
                </a:r>
                <a:endParaRPr lang="en-US" sz="2800" dirty="0"/>
              </a:p>
            </c:rich>
          </c:tx>
          <c:layout/>
          <c:overlay val="0"/>
        </c:title>
        <c:numFmt formatCode="General" sourceLinked="1"/>
        <c:majorTickMark val="none"/>
        <c:minorTickMark val="none"/>
        <c:tickLblPos val="nextTo"/>
        <c:txPr>
          <a:bodyPr/>
          <a:lstStyle/>
          <a:p>
            <a:pPr>
              <a:defRPr sz="2800" b="1"/>
            </a:pPr>
            <a:endParaRPr lang="en-US"/>
          </a:p>
        </c:txPr>
        <c:crossAx val="100972416"/>
        <c:crosses val="autoZero"/>
        <c:auto val="1"/>
        <c:lblAlgn val="ctr"/>
        <c:lblOffset val="100"/>
        <c:noMultiLvlLbl val="0"/>
      </c:catAx>
      <c:valAx>
        <c:axId val="100972416"/>
        <c:scaling>
          <c:orientation val="minMax"/>
          <c:max val="1"/>
        </c:scaling>
        <c:delete val="0"/>
        <c:axPos val="l"/>
        <c:title>
          <c:tx>
            <c:rich>
              <a:bodyPr/>
              <a:lstStyle/>
              <a:p>
                <a:pPr>
                  <a:defRPr sz="2800"/>
                </a:pPr>
                <a:r>
                  <a:rPr lang="en-US" sz="2800" dirty="0"/>
                  <a:t>Percent Rejection</a:t>
                </a:r>
              </a:p>
            </c:rich>
          </c:tx>
          <c:layout/>
          <c:overlay val="0"/>
        </c:title>
        <c:numFmt formatCode="0%" sourceLinked="1"/>
        <c:majorTickMark val="out"/>
        <c:minorTickMark val="none"/>
        <c:tickLblPos val="nextTo"/>
        <c:txPr>
          <a:bodyPr/>
          <a:lstStyle/>
          <a:p>
            <a:pPr>
              <a:defRPr sz="2800"/>
            </a:pPr>
            <a:endParaRPr lang="en-US"/>
          </a:p>
        </c:txPr>
        <c:crossAx val="10097049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cat>
            <c:strRef>
              <c:f>Data!$P$28:$P$30</c:f>
              <c:strCache>
                <c:ptCount val="3"/>
                <c:pt idx="0">
                  <c:v>S-PAC</c:v>
                </c:pt>
                <c:pt idx="1">
                  <c:v>Non-activated Nanospheres</c:v>
                </c:pt>
                <c:pt idx="2">
                  <c:v>Activated Nanospheres</c:v>
                </c:pt>
              </c:strCache>
            </c:strRef>
          </c:cat>
          <c:val>
            <c:numRef>
              <c:f>Data!$Q$28:$Q$30</c:f>
              <c:numCache>
                <c:formatCode>0%</c:formatCode>
                <c:ptCount val="3"/>
                <c:pt idx="0">
                  <c:v>0.20114540148052584</c:v>
                </c:pt>
                <c:pt idx="1">
                  <c:v>2.2813628389593776E-2</c:v>
                </c:pt>
                <c:pt idx="2">
                  <c:v>3.4849784057206956E-2</c:v>
                </c:pt>
              </c:numCache>
            </c:numRef>
          </c:val>
        </c:ser>
        <c:dLbls>
          <c:showLegendKey val="0"/>
          <c:showVal val="0"/>
          <c:showCatName val="0"/>
          <c:showSerName val="0"/>
          <c:showPercent val="0"/>
          <c:showBubbleSize val="0"/>
        </c:dLbls>
        <c:gapWidth val="150"/>
        <c:axId val="102446592"/>
        <c:axId val="102448512"/>
      </c:barChart>
      <c:catAx>
        <c:axId val="102446592"/>
        <c:scaling>
          <c:orientation val="minMax"/>
        </c:scaling>
        <c:delete val="0"/>
        <c:axPos val="b"/>
        <c:title>
          <c:tx>
            <c:rich>
              <a:bodyPr/>
              <a:lstStyle/>
              <a:p>
                <a:pPr>
                  <a:defRPr sz="2800"/>
                </a:pPr>
                <a:r>
                  <a:rPr lang="en-US" sz="2800"/>
                  <a:t>Adsorbent</a:t>
                </a:r>
              </a:p>
            </c:rich>
          </c:tx>
          <c:layout/>
          <c:overlay val="0"/>
        </c:title>
        <c:majorTickMark val="none"/>
        <c:minorTickMark val="none"/>
        <c:tickLblPos val="nextTo"/>
        <c:txPr>
          <a:bodyPr/>
          <a:lstStyle/>
          <a:p>
            <a:pPr>
              <a:defRPr sz="2800"/>
            </a:pPr>
            <a:endParaRPr lang="en-US"/>
          </a:p>
        </c:txPr>
        <c:crossAx val="102448512"/>
        <c:crosses val="autoZero"/>
        <c:auto val="1"/>
        <c:lblAlgn val="ctr"/>
        <c:lblOffset val="100"/>
        <c:noMultiLvlLbl val="0"/>
      </c:catAx>
      <c:valAx>
        <c:axId val="102448512"/>
        <c:scaling>
          <c:orientation val="minMax"/>
        </c:scaling>
        <c:delete val="0"/>
        <c:axPos val="l"/>
        <c:title>
          <c:tx>
            <c:rich>
              <a:bodyPr/>
              <a:lstStyle/>
              <a:p>
                <a:pPr>
                  <a:defRPr sz="2800"/>
                </a:pPr>
                <a:r>
                  <a:rPr lang="en-US" sz="2800"/>
                  <a:t>Percent Adsorbed</a:t>
                </a:r>
              </a:p>
            </c:rich>
          </c:tx>
          <c:layout/>
          <c:overlay val="0"/>
        </c:title>
        <c:numFmt formatCode="0%" sourceLinked="1"/>
        <c:majorTickMark val="out"/>
        <c:minorTickMark val="none"/>
        <c:tickLblPos val="nextTo"/>
        <c:txPr>
          <a:bodyPr/>
          <a:lstStyle/>
          <a:p>
            <a:pPr>
              <a:defRPr sz="2800"/>
            </a:pPr>
            <a:endParaRPr lang="en-US"/>
          </a:p>
        </c:txPr>
        <c:crossAx val="102446592"/>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0.29663</cdr:x>
      <cdr:y>0.09858</cdr:y>
    </cdr:from>
    <cdr:to>
      <cdr:x>0.40474</cdr:x>
      <cdr:y>0.19424</cdr:y>
    </cdr:to>
    <cdr:sp macro="" textlink="">
      <cdr:nvSpPr>
        <cdr:cNvPr id="2" name="TextBox 1"/>
        <cdr:cNvSpPr txBox="1"/>
      </cdr:nvSpPr>
      <cdr:spPr>
        <a:xfrm xmlns:a="http://schemas.openxmlformats.org/drawingml/2006/main">
          <a:off x="4070566" y="557601"/>
          <a:ext cx="1483572" cy="541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160</a:t>
          </a:r>
          <a:r>
            <a:rPr lang="en-US" sz="2800" dirty="0">
              <a:latin typeface="Century Gothic"/>
            </a:rPr>
            <a:t>°C</a:t>
          </a:r>
          <a:endParaRPr lang="en-US" sz="2800" dirty="0"/>
        </a:p>
      </cdr:txBody>
    </cdr:sp>
  </cdr:relSizeAnchor>
  <cdr:relSizeAnchor xmlns:cdr="http://schemas.openxmlformats.org/drawingml/2006/chartDrawing">
    <cdr:from>
      <cdr:x>0.73246</cdr:x>
      <cdr:y>0.08863</cdr:y>
    </cdr:from>
    <cdr:to>
      <cdr:x>0.84057</cdr:x>
      <cdr:y>0.18429</cdr:y>
    </cdr:to>
    <cdr:sp macro="" textlink="">
      <cdr:nvSpPr>
        <cdr:cNvPr id="3" name="TextBox 1"/>
        <cdr:cNvSpPr txBox="1"/>
      </cdr:nvSpPr>
      <cdr:spPr>
        <a:xfrm xmlns:a="http://schemas.openxmlformats.org/drawingml/2006/main">
          <a:off x="10051417" y="501287"/>
          <a:ext cx="1483572" cy="5410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180</a:t>
          </a:r>
          <a:r>
            <a:rPr lang="en-US" sz="2800" dirty="0">
              <a:latin typeface="Century Gothic"/>
            </a:rPr>
            <a:t>°C</a:t>
          </a:r>
          <a:endParaRPr lang="en-US" sz="2800" dirty="0"/>
        </a:p>
      </cdr:txBody>
    </cdr:sp>
  </cdr:relSizeAnchor>
  <cdr:relSizeAnchor xmlns:cdr="http://schemas.openxmlformats.org/drawingml/2006/chartDrawing">
    <cdr:from>
      <cdr:x>0.13514</cdr:x>
      <cdr:y>0.19437</cdr:y>
    </cdr:from>
    <cdr:to>
      <cdr:x>0.5343</cdr:x>
      <cdr:y>0.26052</cdr:y>
    </cdr:to>
    <cdr:sp macro="" textlink="">
      <cdr:nvSpPr>
        <cdr:cNvPr id="11" name="Left Brace 10"/>
        <cdr:cNvSpPr/>
      </cdr:nvSpPr>
      <cdr:spPr>
        <a:xfrm xmlns:a="http://schemas.openxmlformats.org/drawingml/2006/main" rot="5400000">
          <a:off x="2058081" y="-393924"/>
          <a:ext cx="265338" cy="2612571"/>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0.56286</cdr:x>
      <cdr:y>0.19923</cdr:y>
    </cdr:from>
    <cdr:to>
      <cdr:x>0.96202</cdr:x>
      <cdr:y>0.26538</cdr:y>
    </cdr:to>
    <cdr:sp macro="" textlink="">
      <cdr:nvSpPr>
        <cdr:cNvPr id="12" name="Left Brace 11"/>
        <cdr:cNvSpPr/>
      </cdr:nvSpPr>
      <cdr:spPr>
        <a:xfrm xmlns:a="http://schemas.openxmlformats.org/drawingml/2006/main" rot="5400000">
          <a:off x="4857526" y="-374423"/>
          <a:ext cx="265338" cy="2612571"/>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50000"/>
              </a:spcBef>
              <a:defRPr sz="1200" b="0"/>
            </a:lvl1pPr>
          </a:lstStyle>
          <a:p>
            <a:pPr>
              <a:defRPr/>
            </a:pPr>
            <a:endParaRPr lang="en-US" dirty="0"/>
          </a:p>
        </p:txBody>
      </p:sp>
      <p:sp>
        <p:nvSpPr>
          <p:cNvPr id="337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b="0"/>
            </a:lvl1pPr>
          </a:lstStyle>
          <a:p>
            <a:pPr>
              <a:defRPr/>
            </a:pPr>
            <a:endParaRPr lang="en-US" dirty="0"/>
          </a:p>
        </p:txBody>
      </p:sp>
      <p:sp>
        <p:nvSpPr>
          <p:cNvPr id="337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50000"/>
              </a:spcBef>
              <a:defRPr sz="1200" b="0"/>
            </a:lvl1pPr>
          </a:lstStyle>
          <a:p>
            <a:pPr>
              <a:defRPr/>
            </a:pPr>
            <a:endParaRPr lang="en-US" dirty="0"/>
          </a:p>
        </p:txBody>
      </p:sp>
      <p:sp>
        <p:nvSpPr>
          <p:cNvPr id="337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b="0"/>
            </a:lvl1pPr>
          </a:lstStyle>
          <a:p>
            <a:pPr>
              <a:defRPr/>
            </a:pPr>
            <a:fld id="{0B90C754-A3DE-4C68-AF96-FB22F93518B8}" type="slidenum">
              <a:rPr lang="en-US"/>
              <a:pPr>
                <a:defRPr/>
              </a:pPr>
              <a:t>‹#›</a:t>
            </a:fld>
            <a:endParaRPr lang="en-US" dirty="0"/>
          </a:p>
        </p:txBody>
      </p:sp>
    </p:spTree>
    <p:extLst>
      <p:ext uri="{BB962C8B-B14F-4D97-AF65-F5344CB8AC3E}">
        <p14:creationId xmlns:p14="http://schemas.microsoft.com/office/powerpoint/2010/main" val="1496989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3B7FC-C791-4B2B-8802-EC7C86319633}" type="datetimeFigureOut">
              <a:rPr lang="en-US" smtClean="0"/>
              <a:t>7/26/2013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5200D-7E87-4E2B-A57B-80B384A4CF4E}" type="slidenum">
              <a:rPr lang="en-US" smtClean="0"/>
              <a:t>‹#›</a:t>
            </a:fld>
            <a:endParaRPr lang="en-US" dirty="0"/>
          </a:p>
        </p:txBody>
      </p:sp>
    </p:spTree>
    <p:extLst>
      <p:ext uri="{BB962C8B-B14F-4D97-AF65-F5344CB8AC3E}">
        <p14:creationId xmlns:p14="http://schemas.microsoft.com/office/powerpoint/2010/main" val="360286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200D-7E87-4E2B-A57B-80B384A4CF4E}" type="slidenum">
              <a:rPr lang="en-US" smtClean="0"/>
              <a:t>1</a:t>
            </a:fld>
            <a:endParaRPr lang="en-US" dirty="0"/>
          </a:p>
        </p:txBody>
      </p:sp>
    </p:spTree>
    <p:extLst>
      <p:ext uri="{BB962C8B-B14F-4D97-AF65-F5344CB8AC3E}">
        <p14:creationId xmlns:p14="http://schemas.microsoft.com/office/powerpoint/2010/main" val="294728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4743" y="10222709"/>
            <a:ext cx="37301715" cy="705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243" y="18652345"/>
            <a:ext cx="30726743" cy="8415338"/>
          </a:xfrm>
        </p:spPr>
        <p:txBody>
          <a:bodyPr/>
          <a:lstStyle>
            <a:lvl1pPr marL="0" indent="0" algn="ctr">
              <a:buNone/>
              <a:defRPr/>
            </a:lvl1pPr>
            <a:lvl2pPr marL="2075276" indent="0" algn="ctr">
              <a:buNone/>
              <a:defRPr/>
            </a:lvl2pPr>
            <a:lvl3pPr marL="4150562" indent="0" algn="ctr">
              <a:buNone/>
              <a:defRPr/>
            </a:lvl3pPr>
            <a:lvl4pPr marL="6225838" indent="0" algn="ctr">
              <a:buNone/>
              <a:defRPr/>
            </a:lvl4pPr>
            <a:lvl5pPr marL="8301119" indent="0" algn="ctr">
              <a:buNone/>
              <a:defRPr/>
            </a:lvl5pPr>
            <a:lvl6pPr marL="10376396" indent="0" algn="ctr">
              <a:buNone/>
              <a:defRPr/>
            </a:lvl6pPr>
            <a:lvl7pPr marL="12451676" indent="0" algn="ctr">
              <a:buNone/>
              <a:defRPr/>
            </a:lvl7pPr>
            <a:lvl8pPr marL="14526957" indent="0" algn="ctr">
              <a:buNone/>
              <a:defRPr/>
            </a:lvl8pPr>
            <a:lvl9pPr marL="16602238"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350867" y="4"/>
            <a:ext cx="10450285" cy="308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 y="4"/>
            <a:ext cx="30654172" cy="308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8919" y="21152651"/>
            <a:ext cx="37308973" cy="6536529"/>
          </a:xfrm>
        </p:spPr>
        <p:txBody>
          <a:bodyPr/>
          <a:lstStyle>
            <a:lvl1pPr algn="l">
              <a:defRPr sz="18200" b="1" cap="all"/>
            </a:lvl1pPr>
          </a:lstStyle>
          <a:p>
            <a:r>
              <a:rPr lang="en-US" smtClean="0"/>
              <a:t>Click to edit Master title style</a:t>
            </a:r>
            <a:endParaRPr lang="en-US"/>
          </a:p>
        </p:txBody>
      </p:sp>
      <p:sp>
        <p:nvSpPr>
          <p:cNvPr id="3" name="Text Placeholder 2"/>
          <p:cNvSpPr>
            <a:spLocks noGrp="1"/>
          </p:cNvSpPr>
          <p:nvPr>
            <p:ph type="body" idx="1"/>
          </p:nvPr>
        </p:nvSpPr>
        <p:spPr>
          <a:xfrm>
            <a:off x="3468919" y="13951743"/>
            <a:ext cx="37308973" cy="7200905"/>
          </a:xfrm>
        </p:spPr>
        <p:txBody>
          <a:bodyPr anchor="b"/>
          <a:lstStyle>
            <a:lvl1pPr marL="0" indent="0">
              <a:buNone/>
              <a:defRPr sz="9100"/>
            </a:lvl1pPr>
            <a:lvl2pPr marL="2075276" indent="0">
              <a:buNone/>
              <a:defRPr sz="8200"/>
            </a:lvl2pPr>
            <a:lvl3pPr marL="4150562" indent="0">
              <a:buNone/>
              <a:defRPr sz="7300"/>
            </a:lvl3pPr>
            <a:lvl4pPr marL="6225838" indent="0">
              <a:buNone/>
              <a:defRPr sz="6400"/>
            </a:lvl4pPr>
            <a:lvl5pPr marL="8301119" indent="0">
              <a:buNone/>
              <a:defRPr sz="6400"/>
            </a:lvl5pPr>
            <a:lvl6pPr marL="10376396" indent="0">
              <a:buNone/>
              <a:defRPr sz="6400"/>
            </a:lvl6pPr>
            <a:lvl7pPr marL="12451676" indent="0">
              <a:buNone/>
              <a:defRPr sz="6400"/>
            </a:lvl7pPr>
            <a:lvl8pPr marL="14526957" indent="0">
              <a:buNone/>
              <a:defRPr sz="6400"/>
            </a:lvl8pPr>
            <a:lvl9pPr marL="16602238" indent="0">
              <a:buNone/>
              <a:defRPr sz="6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5486404"/>
            <a:ext cx="20552228" cy="25374600"/>
          </a:xfrm>
        </p:spPr>
        <p:txBody>
          <a:bodyPr/>
          <a:lstStyle>
            <a:lvl1pPr>
              <a:defRPr sz="123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248915" y="5486404"/>
            <a:ext cx="20552228" cy="25374600"/>
          </a:xfrm>
        </p:spPr>
        <p:txBody>
          <a:bodyPr/>
          <a:lstStyle>
            <a:lvl1pPr>
              <a:defRPr sz="123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1659" y="1321601"/>
            <a:ext cx="3950789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1658" y="7365220"/>
            <a:ext cx="19398345" cy="3071813"/>
          </a:xfrm>
        </p:spPr>
        <p:txBody>
          <a:bodyPr anchor="b"/>
          <a:lstStyle>
            <a:lvl1pPr marL="0" indent="0">
              <a:buNone/>
              <a:defRPr sz="10900" b="1"/>
            </a:lvl1pPr>
            <a:lvl2pPr marL="2075276" indent="0">
              <a:buNone/>
              <a:defRPr sz="9100" b="1"/>
            </a:lvl2pPr>
            <a:lvl3pPr marL="4150562" indent="0">
              <a:buNone/>
              <a:defRPr sz="8200" b="1"/>
            </a:lvl3pPr>
            <a:lvl4pPr marL="6225838" indent="0">
              <a:buNone/>
              <a:defRPr sz="7300" b="1"/>
            </a:lvl4pPr>
            <a:lvl5pPr marL="8301119" indent="0">
              <a:buNone/>
              <a:defRPr sz="7300" b="1"/>
            </a:lvl5pPr>
            <a:lvl6pPr marL="10376396" indent="0">
              <a:buNone/>
              <a:defRPr sz="7300" b="1"/>
            </a:lvl6pPr>
            <a:lvl7pPr marL="12451676" indent="0">
              <a:buNone/>
              <a:defRPr sz="7300" b="1"/>
            </a:lvl7pPr>
            <a:lvl8pPr marL="14526957" indent="0">
              <a:buNone/>
              <a:defRPr sz="7300" b="1"/>
            </a:lvl8pPr>
            <a:lvl9pPr marL="16602238"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91658" y="10437026"/>
            <a:ext cx="19398345" cy="18966654"/>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3949" y="7365220"/>
            <a:ext cx="19405600" cy="3071813"/>
          </a:xfrm>
        </p:spPr>
        <p:txBody>
          <a:bodyPr anchor="b"/>
          <a:lstStyle>
            <a:lvl1pPr marL="0" indent="0">
              <a:buNone/>
              <a:defRPr sz="10900" b="1"/>
            </a:lvl1pPr>
            <a:lvl2pPr marL="2075276" indent="0">
              <a:buNone/>
              <a:defRPr sz="9100" b="1"/>
            </a:lvl2pPr>
            <a:lvl3pPr marL="4150562" indent="0">
              <a:buNone/>
              <a:defRPr sz="8200" b="1"/>
            </a:lvl3pPr>
            <a:lvl4pPr marL="6225838" indent="0">
              <a:buNone/>
              <a:defRPr sz="7300" b="1"/>
            </a:lvl4pPr>
            <a:lvl5pPr marL="8301119" indent="0">
              <a:buNone/>
              <a:defRPr sz="7300" b="1"/>
            </a:lvl5pPr>
            <a:lvl6pPr marL="10376396" indent="0">
              <a:buNone/>
              <a:defRPr sz="7300" b="1"/>
            </a:lvl6pPr>
            <a:lvl7pPr marL="12451676" indent="0">
              <a:buNone/>
              <a:defRPr sz="7300" b="1"/>
            </a:lvl7pPr>
            <a:lvl8pPr marL="14526957" indent="0">
              <a:buNone/>
              <a:defRPr sz="7300" b="1"/>
            </a:lvl8pPr>
            <a:lvl9pPr marL="16602238"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2293949" y="10437026"/>
            <a:ext cx="19405600" cy="18966654"/>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1664" y="1307324"/>
            <a:ext cx="14441715" cy="5579267"/>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3145" y="1307311"/>
            <a:ext cx="24536403" cy="28096367"/>
          </a:xfrm>
        </p:spPr>
        <p:txBody>
          <a:bodyPr/>
          <a:lstStyle>
            <a:lvl1pPr>
              <a:defRPr sz="14500"/>
            </a:lvl1pPr>
            <a:lvl2pPr>
              <a:defRPr sz="123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1664" y="6886581"/>
            <a:ext cx="14441715" cy="22517105"/>
          </a:xfrm>
        </p:spPr>
        <p:txBody>
          <a:bodyPr/>
          <a:lstStyle>
            <a:lvl1pPr marL="0" indent="0">
              <a:buNone/>
              <a:defRPr sz="6400"/>
            </a:lvl1pPr>
            <a:lvl2pPr marL="2075276" indent="0">
              <a:buNone/>
              <a:defRPr sz="5400"/>
            </a:lvl2pPr>
            <a:lvl3pPr marL="4150562" indent="0">
              <a:buNone/>
              <a:defRPr sz="4500"/>
            </a:lvl3pPr>
            <a:lvl4pPr marL="6225838" indent="0">
              <a:buNone/>
              <a:defRPr sz="4500"/>
            </a:lvl4pPr>
            <a:lvl5pPr marL="8301119" indent="0">
              <a:buNone/>
              <a:defRPr sz="4500"/>
            </a:lvl5pPr>
            <a:lvl6pPr marL="10376396" indent="0">
              <a:buNone/>
              <a:defRPr sz="4500"/>
            </a:lvl6pPr>
            <a:lvl7pPr marL="12451676" indent="0">
              <a:buNone/>
              <a:defRPr sz="4500"/>
            </a:lvl7pPr>
            <a:lvl8pPr marL="14526957" indent="0">
              <a:buNone/>
              <a:defRPr sz="4500"/>
            </a:lvl8pPr>
            <a:lvl9pPr marL="16602238" indent="0">
              <a:buNone/>
              <a:defRPr sz="45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99720" y="23045742"/>
            <a:ext cx="26336169" cy="2714625"/>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599720" y="2943225"/>
            <a:ext cx="26336169" cy="19752471"/>
          </a:xfrm>
        </p:spPr>
        <p:txBody>
          <a:bodyPr/>
          <a:lstStyle>
            <a:lvl1pPr marL="0" indent="0">
              <a:buNone/>
              <a:defRPr sz="14500"/>
            </a:lvl1pPr>
            <a:lvl2pPr marL="2075276" indent="0">
              <a:buNone/>
              <a:defRPr sz="12300"/>
            </a:lvl2pPr>
            <a:lvl3pPr marL="4150562" indent="0">
              <a:buNone/>
              <a:defRPr sz="10900"/>
            </a:lvl3pPr>
            <a:lvl4pPr marL="6225838" indent="0">
              <a:buNone/>
              <a:defRPr sz="9100"/>
            </a:lvl4pPr>
            <a:lvl5pPr marL="8301119" indent="0">
              <a:buNone/>
              <a:defRPr sz="9100"/>
            </a:lvl5pPr>
            <a:lvl6pPr marL="10376396" indent="0">
              <a:buNone/>
              <a:defRPr sz="9100"/>
            </a:lvl6pPr>
            <a:lvl7pPr marL="12451676" indent="0">
              <a:buNone/>
              <a:defRPr sz="9100"/>
            </a:lvl7pPr>
            <a:lvl8pPr marL="14526957" indent="0">
              <a:buNone/>
              <a:defRPr sz="9100"/>
            </a:lvl8pPr>
            <a:lvl9pPr marL="16602238" indent="0">
              <a:buNone/>
              <a:defRPr sz="9100"/>
            </a:lvl9pPr>
          </a:lstStyle>
          <a:p>
            <a:pPr lvl="0"/>
            <a:endParaRPr lang="en-US" noProof="0" dirty="0" smtClean="0"/>
          </a:p>
        </p:txBody>
      </p:sp>
      <p:sp>
        <p:nvSpPr>
          <p:cNvPr id="4" name="Text Placeholder 3"/>
          <p:cNvSpPr>
            <a:spLocks noGrp="1"/>
          </p:cNvSpPr>
          <p:nvPr>
            <p:ph type="body" sz="half" idx="2"/>
          </p:nvPr>
        </p:nvSpPr>
        <p:spPr>
          <a:xfrm>
            <a:off x="8599720" y="25760367"/>
            <a:ext cx="26336169" cy="3864771"/>
          </a:xfrm>
        </p:spPr>
        <p:txBody>
          <a:bodyPr/>
          <a:lstStyle>
            <a:lvl1pPr marL="0" indent="0">
              <a:buNone/>
              <a:defRPr sz="6400"/>
            </a:lvl1pPr>
            <a:lvl2pPr marL="2075276" indent="0">
              <a:buNone/>
              <a:defRPr sz="5400"/>
            </a:lvl2pPr>
            <a:lvl3pPr marL="4150562" indent="0">
              <a:buNone/>
              <a:defRPr sz="4500"/>
            </a:lvl3pPr>
            <a:lvl4pPr marL="6225838" indent="0">
              <a:buNone/>
              <a:defRPr sz="4500"/>
            </a:lvl4pPr>
            <a:lvl5pPr marL="8301119" indent="0">
              <a:buNone/>
              <a:defRPr sz="4500"/>
            </a:lvl5pPr>
            <a:lvl6pPr marL="10376396" indent="0">
              <a:buNone/>
              <a:defRPr sz="4500"/>
            </a:lvl6pPr>
            <a:lvl7pPr marL="12451676" indent="0">
              <a:buNone/>
              <a:defRPr sz="4500"/>
            </a:lvl7pPr>
            <a:lvl8pPr marL="14526957" indent="0">
              <a:buNone/>
              <a:defRPr sz="4500"/>
            </a:lvl8pPr>
            <a:lvl9pPr marL="16602238" indent="0">
              <a:buNone/>
              <a:defRPr sz="45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 y="0"/>
            <a:ext cx="41801143" cy="5486400"/>
          </a:xfrm>
          <a:prstGeom prst="rect">
            <a:avLst/>
          </a:prstGeom>
          <a:noFill/>
          <a:ln w="9525">
            <a:noFill/>
            <a:miter lim="800000"/>
            <a:headEnd/>
            <a:tailEnd/>
          </a:ln>
        </p:spPr>
        <p:txBody>
          <a:bodyPr vert="horz" wrap="square" lIns="415056" tIns="207533" rIns="415056" bIns="207533"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 y="5486404"/>
            <a:ext cx="41801143" cy="25374600"/>
          </a:xfrm>
          <a:prstGeom prst="rect">
            <a:avLst/>
          </a:prstGeom>
          <a:noFill/>
          <a:ln w="9525">
            <a:noFill/>
            <a:miter lim="800000"/>
            <a:headEnd/>
            <a:tailEnd/>
          </a:ln>
        </p:spPr>
        <p:txBody>
          <a:bodyPr vert="horz" wrap="square" lIns="415056" tIns="207533" rIns="415056" bIns="2075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p:cNvPicPr>
            <a:picLocks noChangeAspect="1" noChangeArrowheads="1"/>
          </p:cNvPicPr>
          <p:nvPr userDrawn="1"/>
        </p:nvPicPr>
        <p:blipFill>
          <a:blip r:embed="rId13" cstate="print"/>
          <a:srcRect/>
          <a:stretch>
            <a:fillRect/>
          </a:stretch>
        </p:blipFill>
        <p:spPr bwMode="auto">
          <a:xfrm>
            <a:off x="1886864" y="28982201"/>
            <a:ext cx="40052173" cy="2657475"/>
          </a:xfrm>
          <a:prstGeom prst="rect">
            <a:avLst/>
          </a:prstGeom>
          <a:noFill/>
          <a:ln w="9525">
            <a:noFill/>
            <a:miter lim="800000"/>
            <a:headEnd/>
            <a:tailEnd/>
          </a:ln>
        </p:spPr>
      </p:pic>
      <p:sp>
        <p:nvSpPr>
          <p:cNvPr id="1032" name="Rectangle 8"/>
          <p:cNvSpPr>
            <a:spLocks noChangeArrowheads="1"/>
          </p:cNvSpPr>
          <p:nvPr userDrawn="1"/>
        </p:nvSpPr>
        <p:spPr bwMode="auto">
          <a:xfrm>
            <a:off x="2104581" y="3900488"/>
            <a:ext cx="39682057" cy="371475"/>
          </a:xfrm>
          <a:prstGeom prst="rect">
            <a:avLst/>
          </a:prstGeom>
          <a:solidFill>
            <a:srgbClr val="FF0000"/>
          </a:solidFill>
          <a:ln w="9525">
            <a:noFill/>
            <a:miter lim="800000"/>
            <a:headEnd/>
            <a:tailEnd/>
          </a:ln>
          <a:effectLst/>
        </p:spPr>
        <p:txBody>
          <a:bodyPr wrap="none" lIns="415056" tIns="207533" rIns="415056" bIns="207533" anchor="ctr"/>
          <a:lstStyle/>
          <a:p>
            <a:pPr>
              <a:defRPr/>
            </a:pPr>
            <a:endParaRPr lang="en-US" dirty="0">
              <a:solidFill>
                <a:srgbClr val="000000"/>
              </a:solidFill>
            </a:endParaRPr>
          </a:p>
        </p:txBody>
      </p:sp>
      <p:sp>
        <p:nvSpPr>
          <p:cNvPr id="1033" name="Line 9"/>
          <p:cNvSpPr>
            <a:spLocks noChangeShapeType="1"/>
          </p:cNvSpPr>
          <p:nvPr userDrawn="1"/>
        </p:nvSpPr>
        <p:spPr bwMode="auto">
          <a:xfrm>
            <a:off x="1966692" y="29346525"/>
            <a:ext cx="39137769" cy="0"/>
          </a:xfrm>
          <a:prstGeom prst="line">
            <a:avLst/>
          </a:prstGeom>
          <a:noFill/>
          <a:ln w="38100">
            <a:solidFill>
              <a:srgbClr val="FF0000"/>
            </a:solidFill>
            <a:round/>
            <a:headEnd/>
            <a:tailEnd/>
          </a:ln>
          <a:effectLst/>
        </p:spPr>
        <p:txBody>
          <a:bodyPr lIns="415056" tIns="207533" rIns="415056" bIns="207533"/>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21300">
          <a:solidFill>
            <a:schemeClr val="tx2"/>
          </a:solidFill>
          <a:latin typeface="+mj-lt"/>
          <a:ea typeface="+mj-ea"/>
          <a:cs typeface="+mj-cs"/>
        </a:defRPr>
      </a:lvl1pPr>
      <a:lvl2pPr algn="ctr" rtl="0" eaLnBrk="0" fontAlgn="base" hangingPunct="0">
        <a:spcBef>
          <a:spcPct val="0"/>
        </a:spcBef>
        <a:spcAft>
          <a:spcPct val="0"/>
        </a:spcAft>
        <a:defRPr sz="21300">
          <a:solidFill>
            <a:schemeClr val="tx2"/>
          </a:solidFill>
          <a:latin typeface="Arial" charset="0"/>
        </a:defRPr>
      </a:lvl2pPr>
      <a:lvl3pPr algn="ctr" rtl="0" eaLnBrk="0" fontAlgn="base" hangingPunct="0">
        <a:spcBef>
          <a:spcPct val="0"/>
        </a:spcBef>
        <a:spcAft>
          <a:spcPct val="0"/>
        </a:spcAft>
        <a:defRPr sz="21300">
          <a:solidFill>
            <a:schemeClr val="tx2"/>
          </a:solidFill>
          <a:latin typeface="Arial" charset="0"/>
        </a:defRPr>
      </a:lvl3pPr>
      <a:lvl4pPr algn="ctr" rtl="0" eaLnBrk="0" fontAlgn="base" hangingPunct="0">
        <a:spcBef>
          <a:spcPct val="0"/>
        </a:spcBef>
        <a:spcAft>
          <a:spcPct val="0"/>
        </a:spcAft>
        <a:defRPr sz="21300">
          <a:solidFill>
            <a:schemeClr val="tx2"/>
          </a:solidFill>
          <a:latin typeface="Arial" charset="0"/>
        </a:defRPr>
      </a:lvl4pPr>
      <a:lvl5pPr algn="ctr" rtl="0" eaLnBrk="0" fontAlgn="base" hangingPunct="0">
        <a:spcBef>
          <a:spcPct val="0"/>
        </a:spcBef>
        <a:spcAft>
          <a:spcPct val="0"/>
        </a:spcAft>
        <a:defRPr sz="21300">
          <a:solidFill>
            <a:schemeClr val="tx2"/>
          </a:solidFill>
          <a:latin typeface="Arial" charset="0"/>
        </a:defRPr>
      </a:lvl5pPr>
      <a:lvl6pPr marL="2075276" algn="ctr" rtl="0" fontAlgn="base">
        <a:spcBef>
          <a:spcPct val="0"/>
        </a:spcBef>
        <a:spcAft>
          <a:spcPct val="0"/>
        </a:spcAft>
        <a:defRPr sz="21300">
          <a:solidFill>
            <a:schemeClr val="tx2"/>
          </a:solidFill>
          <a:latin typeface="Arial" charset="0"/>
        </a:defRPr>
      </a:lvl6pPr>
      <a:lvl7pPr marL="4150562" algn="ctr" rtl="0" fontAlgn="base">
        <a:spcBef>
          <a:spcPct val="0"/>
        </a:spcBef>
        <a:spcAft>
          <a:spcPct val="0"/>
        </a:spcAft>
        <a:defRPr sz="21300">
          <a:solidFill>
            <a:schemeClr val="tx2"/>
          </a:solidFill>
          <a:latin typeface="Arial" charset="0"/>
        </a:defRPr>
      </a:lvl7pPr>
      <a:lvl8pPr marL="6225838" algn="ctr" rtl="0" fontAlgn="base">
        <a:spcBef>
          <a:spcPct val="0"/>
        </a:spcBef>
        <a:spcAft>
          <a:spcPct val="0"/>
        </a:spcAft>
        <a:defRPr sz="21300">
          <a:solidFill>
            <a:schemeClr val="tx2"/>
          </a:solidFill>
          <a:latin typeface="Arial" charset="0"/>
        </a:defRPr>
      </a:lvl8pPr>
      <a:lvl9pPr marL="8301119" algn="ctr" rtl="0" fontAlgn="base">
        <a:spcBef>
          <a:spcPct val="0"/>
        </a:spcBef>
        <a:spcAft>
          <a:spcPct val="0"/>
        </a:spcAft>
        <a:defRPr sz="21300">
          <a:solidFill>
            <a:schemeClr val="tx2"/>
          </a:solidFill>
          <a:latin typeface="Arial" charset="0"/>
        </a:defRPr>
      </a:lvl9pPr>
    </p:titleStyle>
    <p:bodyStyle>
      <a:lvl1pPr marL="1556456" indent="-1556456" algn="l" rtl="0" eaLnBrk="0" fontAlgn="base" hangingPunct="0">
        <a:spcBef>
          <a:spcPct val="20000"/>
        </a:spcBef>
        <a:spcAft>
          <a:spcPct val="0"/>
        </a:spcAft>
        <a:defRPr sz="15000">
          <a:solidFill>
            <a:schemeClr val="tx1"/>
          </a:solidFill>
          <a:latin typeface="+mn-lt"/>
          <a:ea typeface="+mn-ea"/>
          <a:cs typeface="+mn-cs"/>
        </a:defRPr>
      </a:lvl1pPr>
      <a:lvl2pPr marL="3372329" indent="-1297048" algn="l" rtl="0" eaLnBrk="0" fontAlgn="base" hangingPunct="0">
        <a:spcBef>
          <a:spcPct val="20000"/>
        </a:spcBef>
        <a:spcAft>
          <a:spcPct val="0"/>
        </a:spcAft>
        <a:defRPr sz="15000">
          <a:solidFill>
            <a:schemeClr val="tx1"/>
          </a:solidFill>
          <a:latin typeface="+mn-lt"/>
        </a:defRPr>
      </a:lvl2pPr>
      <a:lvl3pPr marL="5188202" indent="-1037640" algn="l" rtl="0" eaLnBrk="0" fontAlgn="base" hangingPunct="0">
        <a:spcBef>
          <a:spcPct val="20000"/>
        </a:spcBef>
        <a:spcAft>
          <a:spcPct val="0"/>
        </a:spcAft>
        <a:defRPr sz="15000">
          <a:solidFill>
            <a:schemeClr val="tx1"/>
          </a:solidFill>
          <a:latin typeface="+mn-lt"/>
        </a:defRPr>
      </a:lvl3pPr>
      <a:lvl4pPr marL="7263474" indent="-1037640" algn="l" rtl="0" eaLnBrk="0" fontAlgn="base" hangingPunct="0">
        <a:spcBef>
          <a:spcPct val="20000"/>
        </a:spcBef>
        <a:spcAft>
          <a:spcPct val="0"/>
        </a:spcAft>
        <a:defRPr sz="15000">
          <a:solidFill>
            <a:schemeClr val="tx1"/>
          </a:solidFill>
          <a:latin typeface="+mn-lt"/>
        </a:defRPr>
      </a:lvl4pPr>
      <a:lvl5pPr marL="9338760" indent="-1037640" algn="l" rtl="0" eaLnBrk="0" fontAlgn="base" hangingPunct="0">
        <a:spcBef>
          <a:spcPct val="20000"/>
        </a:spcBef>
        <a:spcAft>
          <a:spcPct val="0"/>
        </a:spcAft>
        <a:defRPr sz="15000">
          <a:solidFill>
            <a:schemeClr val="tx1"/>
          </a:solidFill>
          <a:latin typeface="+mn-lt"/>
        </a:defRPr>
      </a:lvl5pPr>
      <a:lvl6pPr marL="11414036" indent="-1037640" algn="l" rtl="0" fontAlgn="base">
        <a:spcBef>
          <a:spcPct val="20000"/>
        </a:spcBef>
        <a:spcAft>
          <a:spcPct val="0"/>
        </a:spcAft>
        <a:defRPr sz="15000">
          <a:solidFill>
            <a:schemeClr val="tx1"/>
          </a:solidFill>
          <a:latin typeface="+mn-lt"/>
        </a:defRPr>
      </a:lvl6pPr>
      <a:lvl7pPr marL="13489322" indent="-1037640" algn="l" rtl="0" fontAlgn="base">
        <a:spcBef>
          <a:spcPct val="20000"/>
        </a:spcBef>
        <a:spcAft>
          <a:spcPct val="0"/>
        </a:spcAft>
        <a:defRPr sz="15000">
          <a:solidFill>
            <a:schemeClr val="tx1"/>
          </a:solidFill>
          <a:latin typeface="+mn-lt"/>
        </a:defRPr>
      </a:lvl7pPr>
      <a:lvl8pPr marL="15564598" indent="-1037640" algn="l" rtl="0" fontAlgn="base">
        <a:spcBef>
          <a:spcPct val="20000"/>
        </a:spcBef>
        <a:spcAft>
          <a:spcPct val="0"/>
        </a:spcAft>
        <a:defRPr sz="15000">
          <a:solidFill>
            <a:schemeClr val="tx1"/>
          </a:solidFill>
          <a:latin typeface="+mn-lt"/>
        </a:defRPr>
      </a:lvl8pPr>
      <a:lvl9pPr marL="17639879" indent="-1037640" algn="l" rtl="0" fontAlgn="base">
        <a:spcBef>
          <a:spcPct val="20000"/>
        </a:spcBef>
        <a:spcAft>
          <a:spcPct val="0"/>
        </a:spcAft>
        <a:defRPr sz="15000">
          <a:solidFill>
            <a:schemeClr val="tx1"/>
          </a:solidFill>
          <a:latin typeface="+mn-lt"/>
        </a:defRPr>
      </a:lvl9pPr>
    </p:bodyStyle>
    <p:otherStyle>
      <a:defPPr>
        <a:defRPr lang="en-US"/>
      </a:defPPr>
      <a:lvl1pPr marL="0" algn="l" defTabSz="4150562" rtl="0" eaLnBrk="1" latinLnBrk="0" hangingPunct="1">
        <a:defRPr sz="8200" kern="1200">
          <a:solidFill>
            <a:schemeClr val="tx1"/>
          </a:solidFill>
          <a:latin typeface="+mn-lt"/>
          <a:ea typeface="+mn-ea"/>
          <a:cs typeface="+mn-cs"/>
        </a:defRPr>
      </a:lvl1pPr>
      <a:lvl2pPr marL="2075276" algn="l" defTabSz="4150562" rtl="0" eaLnBrk="1" latinLnBrk="0" hangingPunct="1">
        <a:defRPr sz="8200" kern="1200">
          <a:solidFill>
            <a:schemeClr val="tx1"/>
          </a:solidFill>
          <a:latin typeface="+mn-lt"/>
          <a:ea typeface="+mn-ea"/>
          <a:cs typeface="+mn-cs"/>
        </a:defRPr>
      </a:lvl2pPr>
      <a:lvl3pPr marL="4150562" algn="l" defTabSz="4150562" rtl="0" eaLnBrk="1" latinLnBrk="0" hangingPunct="1">
        <a:defRPr sz="8200" kern="1200">
          <a:solidFill>
            <a:schemeClr val="tx1"/>
          </a:solidFill>
          <a:latin typeface="+mn-lt"/>
          <a:ea typeface="+mn-ea"/>
          <a:cs typeface="+mn-cs"/>
        </a:defRPr>
      </a:lvl3pPr>
      <a:lvl4pPr marL="6225838" algn="l" defTabSz="4150562" rtl="0" eaLnBrk="1" latinLnBrk="0" hangingPunct="1">
        <a:defRPr sz="8200" kern="1200">
          <a:solidFill>
            <a:schemeClr val="tx1"/>
          </a:solidFill>
          <a:latin typeface="+mn-lt"/>
          <a:ea typeface="+mn-ea"/>
          <a:cs typeface="+mn-cs"/>
        </a:defRPr>
      </a:lvl4pPr>
      <a:lvl5pPr marL="8301119" algn="l" defTabSz="4150562" rtl="0" eaLnBrk="1" latinLnBrk="0" hangingPunct="1">
        <a:defRPr sz="8200" kern="1200">
          <a:solidFill>
            <a:schemeClr val="tx1"/>
          </a:solidFill>
          <a:latin typeface="+mn-lt"/>
          <a:ea typeface="+mn-ea"/>
          <a:cs typeface="+mn-cs"/>
        </a:defRPr>
      </a:lvl5pPr>
      <a:lvl6pPr marL="10376396" algn="l" defTabSz="4150562" rtl="0" eaLnBrk="1" latinLnBrk="0" hangingPunct="1">
        <a:defRPr sz="8200" kern="1200">
          <a:solidFill>
            <a:schemeClr val="tx1"/>
          </a:solidFill>
          <a:latin typeface="+mn-lt"/>
          <a:ea typeface="+mn-ea"/>
          <a:cs typeface="+mn-cs"/>
        </a:defRPr>
      </a:lvl6pPr>
      <a:lvl7pPr marL="12451676" algn="l" defTabSz="4150562" rtl="0" eaLnBrk="1" latinLnBrk="0" hangingPunct="1">
        <a:defRPr sz="8200" kern="1200">
          <a:solidFill>
            <a:schemeClr val="tx1"/>
          </a:solidFill>
          <a:latin typeface="+mn-lt"/>
          <a:ea typeface="+mn-ea"/>
          <a:cs typeface="+mn-cs"/>
        </a:defRPr>
      </a:lvl7pPr>
      <a:lvl8pPr marL="14526957" algn="l" defTabSz="4150562" rtl="0" eaLnBrk="1" latinLnBrk="0" hangingPunct="1">
        <a:defRPr sz="8200" kern="1200">
          <a:solidFill>
            <a:schemeClr val="tx1"/>
          </a:solidFill>
          <a:latin typeface="+mn-lt"/>
          <a:ea typeface="+mn-ea"/>
          <a:cs typeface="+mn-cs"/>
        </a:defRPr>
      </a:lvl8pPr>
      <a:lvl9pPr marL="16602238" algn="l" defTabSz="415056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hart" Target="../charts/chart1.xml"/><Relationship Id="rId5" Type="http://schemas.openxmlformats.org/officeDocument/2006/relationships/image" Target="../media/image4.emf"/><Relationship Id="rId15" Type="http://schemas.openxmlformats.org/officeDocument/2006/relationships/image" Target="../media/image12.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10"/>
          <p:cNvSpPr txBox="1">
            <a:spLocks noChangeArrowheads="1"/>
          </p:cNvSpPr>
          <p:nvPr/>
        </p:nvSpPr>
        <p:spPr bwMode="auto">
          <a:xfrm>
            <a:off x="696704" y="0"/>
            <a:ext cx="31699181" cy="3171825"/>
          </a:xfrm>
          <a:prstGeom prst="rect">
            <a:avLst/>
          </a:prstGeom>
          <a:noFill/>
          <a:ln w="9525">
            <a:noFill/>
            <a:miter lim="800000"/>
            <a:headEnd/>
            <a:tailEnd/>
          </a:ln>
        </p:spPr>
        <p:txBody>
          <a:bodyPr lIns="438680" tIns="219333" rIns="438680" bIns="219333" anchor="b"/>
          <a:lstStyle/>
          <a:p>
            <a:pPr algn="l" defTabSz="4387567"/>
            <a:r>
              <a:rPr lang="en-US" sz="8600" dirty="0" smtClean="0">
                <a:solidFill>
                  <a:srgbClr val="000000"/>
                </a:solidFill>
              </a:rPr>
              <a:t>Radiolabeled </a:t>
            </a:r>
            <a:r>
              <a:rPr lang="en-US" sz="8600" dirty="0">
                <a:solidFill>
                  <a:srgbClr val="000000"/>
                </a:solidFill>
              </a:rPr>
              <a:t>Carbon Nanospheres as a Model </a:t>
            </a:r>
            <a:r>
              <a:rPr lang="en-US" sz="8600" dirty="0" smtClean="0">
                <a:solidFill>
                  <a:srgbClr val="000000"/>
                </a:solidFill>
              </a:rPr>
              <a:t>Adsorbent </a:t>
            </a:r>
            <a:r>
              <a:rPr lang="en-US" sz="8600" dirty="0">
                <a:solidFill>
                  <a:srgbClr val="000000"/>
                </a:solidFill>
              </a:rPr>
              <a:t>for Superfine PAC in Membrane Breakthrough </a:t>
            </a:r>
          </a:p>
        </p:txBody>
      </p:sp>
      <p:sp>
        <p:nvSpPr>
          <p:cNvPr id="2051" name="Text Box 11"/>
          <p:cNvSpPr txBox="1">
            <a:spLocks noChangeArrowheads="1"/>
          </p:cNvSpPr>
          <p:nvPr/>
        </p:nvSpPr>
        <p:spPr bwMode="auto">
          <a:xfrm>
            <a:off x="25777381" y="1028704"/>
            <a:ext cx="14282057" cy="2743200"/>
          </a:xfrm>
          <a:prstGeom prst="rect">
            <a:avLst/>
          </a:prstGeom>
          <a:noFill/>
          <a:ln w="9525">
            <a:noFill/>
            <a:miter lim="800000"/>
            <a:headEnd/>
            <a:tailEnd/>
          </a:ln>
        </p:spPr>
        <p:txBody>
          <a:bodyPr lIns="438680" tIns="219333" rIns="438680" bIns="219333" anchor="b"/>
          <a:lstStyle/>
          <a:p>
            <a:pPr algn="r" defTabSz="4387567"/>
            <a:r>
              <a:rPr lang="en-US" sz="4500" dirty="0">
                <a:solidFill>
                  <a:srgbClr val="000000"/>
                </a:solidFill>
              </a:rPr>
              <a:t>                 Connor Bilchak, </a:t>
            </a:r>
          </a:p>
          <a:p>
            <a:pPr algn="r" defTabSz="4387567"/>
            <a:r>
              <a:rPr lang="en-US" sz="4500" dirty="0">
                <a:solidFill>
                  <a:srgbClr val="000000"/>
                </a:solidFill>
              </a:rPr>
              <a:t>Erin Partlan, David Ladner</a:t>
            </a:r>
          </a:p>
          <a:p>
            <a:pPr algn="r" defTabSz="4387567"/>
            <a:r>
              <a:rPr lang="en-US" b="0" dirty="0" smtClean="0">
                <a:solidFill>
                  <a:srgbClr val="000000"/>
                </a:solidFill>
              </a:rPr>
              <a:t>Department of Environmental Engineering  and Science </a:t>
            </a:r>
            <a:endParaRPr lang="en-US" b="0" dirty="0">
              <a:solidFill>
                <a:srgbClr val="000000"/>
              </a:solidFill>
            </a:endParaRPr>
          </a:p>
          <a:p>
            <a:pPr algn="r" defTabSz="4387567"/>
            <a:r>
              <a:rPr lang="en-US" b="0" dirty="0">
                <a:solidFill>
                  <a:srgbClr val="000000"/>
                </a:solidFill>
              </a:rPr>
              <a:t>                                             CLEMSON UNIVERSITY</a:t>
            </a:r>
            <a:r>
              <a:rPr lang="en-US" sz="4500" b="0" dirty="0">
                <a:solidFill>
                  <a:srgbClr val="000000"/>
                </a:solidFill>
              </a:rPr>
              <a:t/>
            </a:r>
            <a:br>
              <a:rPr lang="en-US" sz="4500" b="0" dirty="0">
                <a:solidFill>
                  <a:srgbClr val="000000"/>
                </a:solidFill>
              </a:rPr>
            </a:br>
            <a:endParaRPr lang="en-US" sz="4500" b="0" dirty="0">
              <a:solidFill>
                <a:srgbClr val="000000"/>
              </a:solidFill>
            </a:endParaRPr>
          </a:p>
        </p:txBody>
      </p:sp>
      <p:sp>
        <p:nvSpPr>
          <p:cNvPr id="2055" name="Text Box 30"/>
          <p:cNvSpPr txBox="1">
            <a:spLocks noChangeArrowheads="1"/>
          </p:cNvSpPr>
          <p:nvPr/>
        </p:nvSpPr>
        <p:spPr bwMode="auto">
          <a:xfrm>
            <a:off x="29006778" y="24108101"/>
            <a:ext cx="12801600" cy="996948"/>
          </a:xfrm>
          <a:prstGeom prst="rect">
            <a:avLst/>
          </a:prstGeom>
          <a:noFill/>
          <a:ln w="9525">
            <a:noFill/>
            <a:miter lim="800000"/>
            <a:headEnd/>
            <a:tailEnd/>
          </a:ln>
        </p:spPr>
        <p:txBody>
          <a:bodyPr lIns="438680" tIns="219333" rIns="438680" bIns="219333">
            <a:spAutoFit/>
          </a:bodyPr>
          <a:lstStyle/>
          <a:p>
            <a:endParaRPr lang="en-US" dirty="0">
              <a:solidFill>
                <a:srgbClr val="000000"/>
              </a:solidFill>
            </a:endParaRPr>
          </a:p>
        </p:txBody>
      </p:sp>
      <p:sp>
        <p:nvSpPr>
          <p:cNvPr id="2056" name="Text Box 34"/>
          <p:cNvSpPr txBox="1">
            <a:spLocks noChangeArrowheads="1"/>
          </p:cNvSpPr>
          <p:nvPr/>
        </p:nvSpPr>
        <p:spPr bwMode="auto">
          <a:xfrm>
            <a:off x="760432" y="30321898"/>
            <a:ext cx="35784555" cy="2905162"/>
          </a:xfrm>
          <a:prstGeom prst="rect">
            <a:avLst/>
          </a:prstGeom>
          <a:noFill/>
          <a:ln w="9525">
            <a:noFill/>
            <a:miter lim="800000"/>
            <a:headEnd/>
            <a:tailEnd/>
          </a:ln>
        </p:spPr>
        <p:txBody>
          <a:bodyPr wrap="square" lIns="438680" tIns="219333" rIns="438680" bIns="219333">
            <a:spAutoFit/>
          </a:bodyPr>
          <a:lstStyle/>
          <a:p>
            <a:pPr algn="l" defTabSz="4387567">
              <a:spcAft>
                <a:spcPts val="2879"/>
              </a:spcAft>
            </a:pPr>
            <a:r>
              <a:rPr lang="en-US" sz="4000" i="1" dirty="0">
                <a:solidFill>
                  <a:srgbClr val="000000"/>
                </a:solidFill>
              </a:rPr>
              <a:t>Acknowledgements</a:t>
            </a:r>
            <a:r>
              <a:rPr lang="en-US" sz="4000" i="1" dirty="0" smtClean="0">
                <a:solidFill>
                  <a:srgbClr val="000000"/>
                </a:solidFill>
              </a:rPr>
              <a:t>:  </a:t>
            </a:r>
            <a:r>
              <a:rPr lang="en-US" sz="4000" b="0" i="1" dirty="0" smtClean="0">
                <a:solidFill>
                  <a:srgbClr val="000000"/>
                </a:solidFill>
              </a:rPr>
              <a:t>The Authors thank</a:t>
            </a:r>
            <a:r>
              <a:rPr lang="en-US" sz="4000" i="1" dirty="0" smtClean="0">
                <a:solidFill>
                  <a:srgbClr val="000000"/>
                </a:solidFill>
              </a:rPr>
              <a:t> </a:t>
            </a:r>
            <a:r>
              <a:rPr lang="en-US" sz="4000" b="0" i="1" dirty="0" smtClean="0">
                <a:solidFill>
                  <a:srgbClr val="000000"/>
                </a:solidFill>
              </a:rPr>
              <a:t>Dr. Thompson Mefford and his research group for providing the titanium reaction vessels and aluminum heating block.  This </a:t>
            </a:r>
            <a:r>
              <a:rPr lang="en-US" sz="4000" b="0" i="1" dirty="0">
                <a:solidFill>
                  <a:srgbClr val="000000"/>
                </a:solidFill>
              </a:rPr>
              <a:t>work was part of the Advanced Functional Membranes Research Experiences for Undergraduates program at Clemson University. Support for this REU program was  provided by the National Science Foundation under award EEC 1061524</a:t>
            </a:r>
            <a:r>
              <a:rPr lang="en-US" sz="4000" b="0" i="1" dirty="0" smtClean="0">
                <a:solidFill>
                  <a:srgbClr val="000000"/>
                </a:solidFill>
              </a:rPr>
              <a:t>. </a:t>
            </a:r>
            <a:r>
              <a:rPr lang="en-US" sz="4000" b="0" i="1" dirty="0">
                <a:solidFill>
                  <a:srgbClr val="000000"/>
                </a:solidFill>
              </a:rPr>
              <a:t> </a:t>
            </a:r>
            <a:r>
              <a:rPr lang="en-US" sz="4000" b="0" i="1" dirty="0" smtClean="0">
                <a:solidFill>
                  <a:srgbClr val="000000"/>
                </a:solidFill>
              </a:rPr>
              <a:t>                                                                                         </a:t>
            </a:r>
            <a:r>
              <a:rPr lang="en-US" sz="4000" i="1" dirty="0" smtClean="0">
                <a:solidFill>
                  <a:srgbClr val="000000"/>
                </a:solidFill>
              </a:rPr>
              <a:t>Visit </a:t>
            </a:r>
            <a:r>
              <a:rPr lang="en-US" sz="4000" i="1" dirty="0">
                <a:solidFill>
                  <a:srgbClr val="000000"/>
                </a:solidFill>
              </a:rPr>
              <a:t>our website at www.clemson.edu/ces/chbe/reu/index.html</a:t>
            </a:r>
          </a:p>
        </p:txBody>
      </p:sp>
      <p:sp>
        <p:nvSpPr>
          <p:cNvPr id="2063" name="Text Box 1414"/>
          <p:cNvSpPr txBox="1">
            <a:spLocks noChangeArrowheads="1"/>
          </p:cNvSpPr>
          <p:nvPr/>
        </p:nvSpPr>
        <p:spPr bwMode="auto">
          <a:xfrm>
            <a:off x="1030696" y="4591419"/>
            <a:ext cx="12888685" cy="5786660"/>
          </a:xfrm>
          <a:prstGeom prst="rect">
            <a:avLst/>
          </a:prstGeom>
          <a:noFill/>
          <a:ln w="9525">
            <a:noFill/>
            <a:miter lim="800000"/>
            <a:headEnd/>
            <a:tailEnd/>
          </a:ln>
        </p:spPr>
        <p:txBody>
          <a:bodyPr lIns="414984" tIns="207492" rIns="414984" bIns="207492">
            <a:spAutoFit/>
          </a:bodyPr>
          <a:lstStyle/>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rPr>
              <a:t>Superfine Powdered Activated Carbon (S-PAC) is useful for selective adsorption of trace contaminants in competition with natural organic matter </a:t>
            </a: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rPr>
              <a:t>S-PAC is removed by membranes, but breakthrough is difficult to measure</a:t>
            </a: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rPr>
              <a:t>Labeling of a model compound with radioactive isotopes presents the opportunity to observe breakthrough on a small scale  </a:t>
            </a:r>
            <a:endParaRPr lang="en-US" sz="3200" b="0" dirty="0">
              <a:solidFill>
                <a:srgbClr val="000000"/>
              </a:solidFill>
            </a:endParaRP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rPr>
              <a:t>Synthesized carbon nanospheres are useful as a model adsorbent  and for the ability to be radiolabeled</a:t>
            </a:r>
            <a:endParaRPr lang="en-US" sz="3200" b="0" dirty="0">
              <a:solidFill>
                <a:srgbClr val="000000"/>
              </a:solidFill>
            </a:endParaRPr>
          </a:p>
        </p:txBody>
      </p:sp>
      <p:sp>
        <p:nvSpPr>
          <p:cNvPr id="2064" name="Text Box 1415"/>
          <p:cNvSpPr txBox="1">
            <a:spLocks noChangeArrowheads="1"/>
          </p:cNvSpPr>
          <p:nvPr/>
        </p:nvSpPr>
        <p:spPr bwMode="auto">
          <a:xfrm>
            <a:off x="1083338" y="12268200"/>
            <a:ext cx="12961257" cy="3250581"/>
          </a:xfrm>
          <a:prstGeom prst="rect">
            <a:avLst/>
          </a:prstGeom>
          <a:noFill/>
          <a:ln w="9525">
            <a:noFill/>
            <a:miter lim="800000"/>
            <a:headEnd/>
            <a:tailEnd/>
          </a:ln>
        </p:spPr>
        <p:txBody>
          <a:bodyPr lIns="414984" tIns="207492" rIns="414984" bIns="207492">
            <a:spAutoFit/>
          </a:bodyPr>
          <a:lstStyle/>
          <a:p>
            <a:pPr marL="742950" indent="-742950" algn="l">
              <a:spcBef>
                <a:spcPct val="20000"/>
              </a:spcBef>
              <a:spcAft>
                <a:spcPct val="10000"/>
              </a:spcAft>
              <a:buClr>
                <a:srgbClr val="7030A0"/>
              </a:buClr>
              <a:buFont typeface="Arial" pitchFamily="34" charset="0"/>
              <a:buChar char="•"/>
            </a:pPr>
            <a:r>
              <a:rPr lang="en-US" sz="3200" b="0" dirty="0" smtClean="0">
                <a:solidFill>
                  <a:srgbClr val="000000"/>
                </a:solidFill>
              </a:rPr>
              <a:t>Determine production parameters for high yield of 300-500 nm diameter nanoparticles with spherical morphology</a:t>
            </a:r>
          </a:p>
          <a:p>
            <a:pPr marL="742950" indent="-742950" algn="l">
              <a:spcBef>
                <a:spcPct val="20000"/>
              </a:spcBef>
              <a:spcAft>
                <a:spcPct val="10000"/>
              </a:spcAft>
              <a:buClr>
                <a:srgbClr val="7030A0"/>
              </a:buClr>
              <a:buFont typeface="Arial" pitchFamily="34" charset="0"/>
              <a:buChar char="•"/>
            </a:pPr>
            <a:r>
              <a:rPr lang="en-US" sz="3200" b="0" dirty="0" smtClean="0">
                <a:solidFill>
                  <a:srgbClr val="000000"/>
                </a:solidFill>
              </a:rPr>
              <a:t>Measure membrane breakthrough of S-PAC using Carbon-14 (</a:t>
            </a:r>
            <a:r>
              <a:rPr lang="en-US" sz="3200" b="0" baseline="30000" dirty="0" smtClean="0">
                <a:solidFill>
                  <a:srgbClr val="000000"/>
                </a:solidFill>
              </a:rPr>
              <a:t>14</a:t>
            </a:r>
            <a:r>
              <a:rPr lang="en-US" sz="3200" b="0" dirty="0" smtClean="0">
                <a:solidFill>
                  <a:srgbClr val="000000"/>
                </a:solidFill>
              </a:rPr>
              <a:t>C) labeled synthesized nanospheres</a:t>
            </a:r>
          </a:p>
          <a:p>
            <a:pPr marL="742950" indent="-742950" algn="l">
              <a:spcBef>
                <a:spcPct val="20000"/>
              </a:spcBef>
              <a:spcAft>
                <a:spcPct val="10000"/>
              </a:spcAft>
              <a:buClr>
                <a:srgbClr val="7030A0"/>
              </a:buClr>
              <a:buFont typeface="Arial" pitchFamily="34" charset="0"/>
              <a:buChar char="•"/>
            </a:pPr>
            <a:r>
              <a:rPr lang="en-US" sz="3200" b="0" dirty="0" smtClean="0">
                <a:solidFill>
                  <a:srgbClr val="000000"/>
                </a:solidFill>
              </a:rPr>
              <a:t>Characterize nanosphere adsorption of </a:t>
            </a:r>
            <a:r>
              <a:rPr lang="en-US" sz="3200" b="0" baseline="30000" dirty="0" smtClean="0">
                <a:solidFill>
                  <a:srgbClr val="000000"/>
                </a:solidFill>
              </a:rPr>
              <a:t>14</a:t>
            </a:r>
            <a:r>
              <a:rPr lang="en-US" sz="3200" b="0" dirty="0" smtClean="0">
                <a:solidFill>
                  <a:srgbClr val="000000"/>
                </a:solidFill>
              </a:rPr>
              <a:t>C Atrazine</a:t>
            </a:r>
          </a:p>
        </p:txBody>
      </p:sp>
      <p:sp>
        <p:nvSpPr>
          <p:cNvPr id="2065" name="Text Box 1418"/>
          <p:cNvSpPr txBox="1">
            <a:spLocks noChangeArrowheads="1"/>
          </p:cNvSpPr>
          <p:nvPr/>
        </p:nvSpPr>
        <p:spPr bwMode="auto">
          <a:xfrm>
            <a:off x="29417708" y="26498463"/>
            <a:ext cx="12832989" cy="3363432"/>
          </a:xfrm>
          <a:prstGeom prst="rect">
            <a:avLst/>
          </a:prstGeom>
          <a:noFill/>
          <a:ln w="9525">
            <a:noFill/>
            <a:miter lim="800000"/>
            <a:headEnd/>
            <a:tailEnd/>
          </a:ln>
        </p:spPr>
        <p:txBody>
          <a:bodyPr wrap="square" lIns="414984" tIns="207492" rIns="414984" bIns="207492">
            <a:spAutoFit/>
          </a:bodyPr>
          <a:lstStyle/>
          <a:p>
            <a:pPr marL="571500" indent="-571500" algn="l">
              <a:spcBef>
                <a:spcPts val="922"/>
              </a:spcBef>
              <a:spcAft>
                <a:spcPts val="459"/>
              </a:spcAft>
              <a:buClr>
                <a:srgbClr val="7030A0"/>
              </a:buClr>
              <a:buFont typeface="Arial" pitchFamily="34" charset="0"/>
              <a:buChar char="•"/>
            </a:pPr>
            <a:r>
              <a:rPr lang="en-US" sz="3200" b="0" dirty="0" smtClean="0">
                <a:solidFill>
                  <a:srgbClr val="000000"/>
                </a:solidFill>
              </a:rPr>
              <a:t>Construction of atrazine adsorption isotherm using synthesized carbon nanospheres</a:t>
            </a:r>
          </a:p>
          <a:p>
            <a:pPr marL="571500" indent="-571500" algn="l">
              <a:spcBef>
                <a:spcPts val="922"/>
              </a:spcBef>
              <a:spcAft>
                <a:spcPts val="459"/>
              </a:spcAft>
              <a:buClr>
                <a:srgbClr val="7030A0"/>
              </a:buClr>
              <a:buFont typeface="Arial" pitchFamily="34" charset="0"/>
              <a:buChar char="•"/>
            </a:pPr>
            <a:r>
              <a:rPr lang="en-US" sz="3200" b="0" dirty="0" smtClean="0">
                <a:solidFill>
                  <a:srgbClr val="000000"/>
                </a:solidFill>
              </a:rPr>
              <a:t>Explore alternate nanosphere </a:t>
            </a:r>
            <a:r>
              <a:rPr lang="en-US" sz="3200" b="0" dirty="0" err="1" smtClean="0">
                <a:solidFill>
                  <a:srgbClr val="000000"/>
                </a:solidFill>
              </a:rPr>
              <a:t>activatation</a:t>
            </a:r>
            <a:r>
              <a:rPr lang="en-US" sz="3200" b="0" dirty="0" smtClean="0">
                <a:solidFill>
                  <a:srgbClr val="000000"/>
                </a:solidFill>
              </a:rPr>
              <a:t> </a:t>
            </a:r>
            <a:r>
              <a:rPr lang="en-US" sz="3200" b="0" dirty="0" smtClean="0">
                <a:solidFill>
                  <a:srgbClr val="000000"/>
                </a:solidFill>
              </a:rPr>
              <a:t>methods</a:t>
            </a:r>
          </a:p>
          <a:p>
            <a:pPr marL="571500" indent="-571500" algn="l">
              <a:spcBef>
                <a:spcPts val="922"/>
              </a:spcBef>
              <a:spcAft>
                <a:spcPts val="459"/>
              </a:spcAft>
              <a:buClr>
                <a:srgbClr val="7030A0"/>
              </a:buClr>
              <a:buFont typeface="Arial" pitchFamily="34" charset="0"/>
              <a:buChar char="•"/>
            </a:pPr>
            <a:r>
              <a:rPr lang="en-US" sz="3200" b="0" dirty="0" smtClean="0">
                <a:solidFill>
                  <a:srgbClr val="000000"/>
                </a:solidFill>
              </a:rPr>
              <a:t>Characterization of S-PAC aggregation kinetics and methods to induce aggregation</a:t>
            </a:r>
            <a:endParaRPr lang="en-US" sz="3200" b="0" dirty="0">
              <a:solidFill>
                <a:srgbClr val="000000"/>
              </a:solidFill>
            </a:endParaRPr>
          </a:p>
        </p:txBody>
      </p:sp>
      <p:sp>
        <p:nvSpPr>
          <p:cNvPr id="2067" name="Rectangle 175"/>
          <p:cNvSpPr>
            <a:spLocks noChangeArrowheads="1"/>
          </p:cNvSpPr>
          <p:nvPr/>
        </p:nvSpPr>
        <p:spPr bwMode="auto">
          <a:xfrm>
            <a:off x="19193056" y="4337257"/>
            <a:ext cx="65" cy="1677382"/>
          </a:xfrm>
          <a:prstGeom prst="rect">
            <a:avLst/>
          </a:prstGeom>
          <a:noFill/>
          <a:ln w="9525">
            <a:noFill/>
            <a:miter lim="800000"/>
            <a:headEnd/>
            <a:tailEnd/>
          </a:ln>
        </p:spPr>
        <p:txBody>
          <a:bodyPr wrap="none" lIns="0" tIns="0" rIns="0" bIns="0">
            <a:spAutoFit/>
          </a:bodyPr>
          <a:lstStyle/>
          <a:p>
            <a:pPr algn="l"/>
            <a:endParaRPr lang="en-US" sz="10900" b="0" dirty="0">
              <a:solidFill>
                <a:srgbClr val="000000"/>
              </a:solidFill>
              <a:latin typeface="Times New Roman" pitchFamily="18" charset="0"/>
            </a:endParaRPr>
          </a:p>
        </p:txBody>
      </p:sp>
      <p:sp>
        <p:nvSpPr>
          <p:cNvPr id="2069" name="Text Box 2306"/>
          <p:cNvSpPr txBox="1">
            <a:spLocks noChangeArrowheads="1"/>
          </p:cNvSpPr>
          <p:nvPr/>
        </p:nvSpPr>
        <p:spPr bwMode="auto">
          <a:xfrm>
            <a:off x="29397960" y="22428703"/>
            <a:ext cx="13098462" cy="3060785"/>
          </a:xfrm>
          <a:prstGeom prst="rect">
            <a:avLst/>
          </a:prstGeom>
          <a:noFill/>
          <a:ln w="9525">
            <a:noFill/>
            <a:miter lim="800000"/>
            <a:headEnd/>
            <a:tailEnd/>
          </a:ln>
        </p:spPr>
        <p:txBody>
          <a:bodyPr wrap="square" lIns="414984" tIns="207492" rIns="414984" bIns="207492">
            <a:spAutoFit/>
          </a:bodyPr>
          <a:lstStyle/>
          <a:p>
            <a:pPr marL="571500" indent="-571500" algn="l">
              <a:spcBef>
                <a:spcPts val="922"/>
              </a:spcBef>
              <a:spcAft>
                <a:spcPts val="459"/>
              </a:spcAft>
              <a:buClr>
                <a:srgbClr val="7030A0"/>
              </a:buClr>
              <a:buFont typeface="Arial" pitchFamily="34" charset="0"/>
              <a:buChar char="•"/>
            </a:pPr>
            <a:r>
              <a:rPr lang="en-US" sz="3200" b="0" dirty="0" smtClean="0">
                <a:solidFill>
                  <a:srgbClr val="000000"/>
                </a:solidFill>
              </a:rPr>
              <a:t>Carbon Nanospheres containing </a:t>
            </a:r>
            <a:r>
              <a:rPr lang="en-US" sz="3200" b="0" baseline="30000" dirty="0">
                <a:solidFill>
                  <a:srgbClr val="000000"/>
                </a:solidFill>
              </a:rPr>
              <a:t>14</a:t>
            </a:r>
            <a:r>
              <a:rPr lang="en-US" sz="3200" b="0" dirty="0">
                <a:solidFill>
                  <a:srgbClr val="000000"/>
                </a:solidFill>
              </a:rPr>
              <a:t>C </a:t>
            </a:r>
            <a:r>
              <a:rPr lang="en-US" sz="3200" b="0" dirty="0" smtClean="0">
                <a:solidFill>
                  <a:srgbClr val="000000"/>
                </a:solidFill>
              </a:rPr>
              <a:t>function as suitable model for S-PAC breakthrough, though are of  limited use for simulating </a:t>
            </a:r>
            <a:r>
              <a:rPr lang="en-US" sz="3200" b="0" dirty="0">
                <a:solidFill>
                  <a:srgbClr val="000000"/>
                </a:solidFill>
              </a:rPr>
              <a:t>a</a:t>
            </a:r>
            <a:r>
              <a:rPr lang="en-US" sz="3200" b="0" dirty="0" smtClean="0">
                <a:solidFill>
                  <a:srgbClr val="000000"/>
                </a:solidFill>
              </a:rPr>
              <a:t>dsorbance of  synthetic organics</a:t>
            </a:r>
          </a:p>
          <a:p>
            <a:pPr marL="571500" indent="-571500" algn="l">
              <a:spcBef>
                <a:spcPts val="922"/>
              </a:spcBef>
              <a:spcAft>
                <a:spcPts val="459"/>
              </a:spcAft>
              <a:buClr>
                <a:srgbClr val="7030A0"/>
              </a:buClr>
              <a:buFont typeface="Arial" pitchFamily="34" charset="0"/>
              <a:buChar char="•"/>
            </a:pPr>
            <a:r>
              <a:rPr lang="en-US" sz="3200" b="0" dirty="0" smtClean="0">
                <a:solidFill>
                  <a:srgbClr val="000000"/>
                </a:solidFill>
              </a:rPr>
              <a:t>Microfiltration membranes remove nanospheres on a level sufficient for drinking water purposes</a:t>
            </a:r>
            <a:endParaRPr lang="en-US" sz="3200" b="0" dirty="0">
              <a:solidFill>
                <a:srgbClr val="000000"/>
              </a:solidFill>
            </a:endParaRPr>
          </a:p>
        </p:txBody>
      </p:sp>
      <p:sp>
        <p:nvSpPr>
          <p:cNvPr id="2070" name="Line 2329"/>
          <p:cNvSpPr>
            <a:spLocks noChangeShapeType="1"/>
          </p:cNvSpPr>
          <p:nvPr/>
        </p:nvSpPr>
        <p:spPr bwMode="auto">
          <a:xfrm>
            <a:off x="1045034" y="3195473"/>
            <a:ext cx="42149485" cy="0"/>
          </a:xfrm>
          <a:prstGeom prst="line">
            <a:avLst/>
          </a:prstGeom>
          <a:noFill/>
          <a:ln w="190500">
            <a:solidFill>
              <a:srgbClr val="F5860B"/>
            </a:solidFill>
            <a:round/>
            <a:headEnd/>
            <a:tailEnd/>
          </a:ln>
        </p:spPr>
        <p:txBody>
          <a:bodyPr lIns="414984" tIns="207492" rIns="414984" bIns="207492"/>
          <a:lstStyle/>
          <a:p>
            <a:endParaRPr lang="en-US" dirty="0">
              <a:solidFill>
                <a:srgbClr val="000000"/>
              </a:solidFill>
            </a:endParaRPr>
          </a:p>
        </p:txBody>
      </p:sp>
      <p:sp>
        <p:nvSpPr>
          <p:cNvPr id="2072" name="Line 2331"/>
          <p:cNvSpPr>
            <a:spLocks noChangeShapeType="1"/>
          </p:cNvSpPr>
          <p:nvPr/>
        </p:nvSpPr>
        <p:spPr bwMode="auto">
          <a:xfrm>
            <a:off x="992392" y="30365753"/>
            <a:ext cx="42149485" cy="0"/>
          </a:xfrm>
          <a:prstGeom prst="line">
            <a:avLst/>
          </a:prstGeom>
          <a:noFill/>
          <a:ln w="190500">
            <a:solidFill>
              <a:srgbClr val="F5860B"/>
            </a:solidFill>
            <a:round/>
            <a:headEnd/>
            <a:tailEnd/>
          </a:ln>
        </p:spPr>
        <p:txBody>
          <a:bodyPr lIns="414984" tIns="207492" rIns="414984" bIns="207492"/>
          <a:lstStyle/>
          <a:p>
            <a:endParaRPr lang="en-US" dirty="0">
              <a:solidFill>
                <a:srgbClr val="000000"/>
              </a:solidFill>
            </a:endParaRPr>
          </a:p>
        </p:txBody>
      </p:sp>
      <p:pic>
        <p:nvPicPr>
          <p:cNvPr id="2073" name="Picture 2333" descr="Final Logo for White Background 2"/>
          <p:cNvPicPr>
            <a:picLocks noChangeAspect="1" noChangeArrowheads="1"/>
          </p:cNvPicPr>
          <p:nvPr/>
        </p:nvPicPr>
        <p:blipFill>
          <a:blip r:embed="rId3" cstate="print"/>
          <a:srcRect/>
          <a:stretch>
            <a:fillRect/>
          </a:stretch>
        </p:blipFill>
        <p:spPr bwMode="auto">
          <a:xfrm>
            <a:off x="41452800" y="30819697"/>
            <a:ext cx="2438400" cy="1928813"/>
          </a:xfrm>
          <a:prstGeom prst="rect">
            <a:avLst/>
          </a:prstGeom>
          <a:noFill/>
          <a:ln w="9525">
            <a:noFill/>
            <a:miter lim="800000"/>
            <a:headEnd/>
            <a:tailEnd/>
          </a:ln>
        </p:spPr>
      </p:pic>
      <p:sp>
        <p:nvSpPr>
          <p:cNvPr id="2074" name="Text Box 2335"/>
          <p:cNvSpPr txBox="1">
            <a:spLocks noChangeArrowheads="1"/>
          </p:cNvSpPr>
          <p:nvPr/>
        </p:nvSpPr>
        <p:spPr bwMode="auto">
          <a:xfrm>
            <a:off x="1033272" y="17071749"/>
            <a:ext cx="14032221" cy="7362476"/>
          </a:xfrm>
          <a:prstGeom prst="rect">
            <a:avLst/>
          </a:prstGeom>
          <a:noFill/>
          <a:ln w="9525">
            <a:noFill/>
            <a:miter lim="800000"/>
            <a:headEnd/>
            <a:tailEnd/>
          </a:ln>
        </p:spPr>
        <p:txBody>
          <a:bodyPr wrap="square" lIns="414984" tIns="207492" rIns="414984" bIns="207492">
            <a:spAutoFit/>
          </a:bodyPr>
          <a:lstStyle/>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rPr>
              <a:t>Glucose solution containing </a:t>
            </a:r>
            <a:r>
              <a:rPr lang="en-US" sz="3200" b="0" baseline="30000" dirty="0" smtClean="0">
                <a:solidFill>
                  <a:srgbClr val="000000"/>
                </a:solidFill>
              </a:rPr>
              <a:t>14</a:t>
            </a:r>
            <a:r>
              <a:rPr lang="en-US" sz="3200" b="0" dirty="0" smtClean="0">
                <a:solidFill>
                  <a:srgbClr val="000000"/>
                </a:solidFill>
              </a:rPr>
              <a:t>C tracer in custom 5 mL  titanium reaction vessels and subjected to hydrothermal reaction conditions of 160</a:t>
            </a:r>
            <a:r>
              <a:rPr lang="en-US" sz="3200" b="0" dirty="0" smtClean="0">
                <a:solidFill>
                  <a:srgbClr val="000000"/>
                </a:solidFill>
                <a:latin typeface="Century Gothic"/>
              </a:rPr>
              <a:t>°</a:t>
            </a:r>
            <a:r>
              <a:rPr lang="en-US" sz="3200" b="0" dirty="0" smtClean="0">
                <a:solidFill>
                  <a:srgbClr val="000000"/>
                </a:solidFill>
              </a:rPr>
              <a:t>-180</a:t>
            </a:r>
            <a:r>
              <a:rPr lang="en-US" sz="3200" b="0" dirty="0">
                <a:solidFill>
                  <a:srgbClr val="000000"/>
                </a:solidFill>
                <a:latin typeface="Century Gothic"/>
              </a:rPr>
              <a:t>°</a:t>
            </a:r>
            <a:r>
              <a:rPr lang="en-US" sz="3200" b="0" dirty="0" smtClean="0">
                <a:solidFill>
                  <a:srgbClr val="000000"/>
                </a:solidFill>
              </a:rPr>
              <a:t>C for 2-6 hrs using aluminum heating block</a:t>
            </a: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rPr>
              <a:t>Nanosphere product centrifuged and washed with water and ethanol in preparation for DLS and TEM measurements to characterize nanosphere diameter and morphology</a:t>
            </a: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latin typeface="+mj-lt"/>
              </a:rPr>
              <a:t>Nanospheres diluted with 20 mL DI water and filtered using syringe disk filters </a:t>
            </a: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latin typeface="+mj-lt"/>
              </a:rPr>
              <a:t>Atrazine adsorbed with 2mg of varying adsorbents </a:t>
            </a:r>
          </a:p>
          <a:p>
            <a:pPr marL="571500" indent="-571500" algn="l">
              <a:spcBef>
                <a:spcPct val="20000"/>
              </a:spcBef>
              <a:spcAft>
                <a:spcPct val="10000"/>
              </a:spcAft>
              <a:buClr>
                <a:srgbClr val="7030A0"/>
              </a:buClr>
              <a:buFont typeface="Arial" pitchFamily="34" charset="0"/>
              <a:buChar char="•"/>
            </a:pPr>
            <a:r>
              <a:rPr lang="en-US" sz="3200" b="0" dirty="0" smtClean="0">
                <a:solidFill>
                  <a:srgbClr val="000000"/>
                </a:solidFill>
                <a:latin typeface="+mj-lt"/>
              </a:rPr>
              <a:t>Radioactivity of </a:t>
            </a:r>
            <a:r>
              <a:rPr lang="en-US" sz="3200" b="0" dirty="0" smtClean="0">
                <a:solidFill>
                  <a:srgbClr val="000000"/>
                </a:solidFill>
                <a:latin typeface="+mj-lt"/>
              </a:rPr>
              <a:t>solution </a:t>
            </a:r>
            <a:r>
              <a:rPr lang="en-US" sz="3200" b="0" smtClean="0">
                <a:solidFill>
                  <a:srgbClr val="000000"/>
                </a:solidFill>
                <a:latin typeface="+mj-lt"/>
              </a:rPr>
              <a:t>before filtering and </a:t>
            </a:r>
            <a:r>
              <a:rPr lang="en-US" sz="3200" b="0" dirty="0" smtClean="0">
                <a:solidFill>
                  <a:srgbClr val="000000"/>
                </a:solidFill>
                <a:latin typeface="+mj-lt"/>
              </a:rPr>
              <a:t>filter permeate measured using liquid scintillation counter</a:t>
            </a:r>
          </a:p>
          <a:p>
            <a:pPr algn="l">
              <a:spcBef>
                <a:spcPct val="20000"/>
              </a:spcBef>
              <a:spcAft>
                <a:spcPct val="10000"/>
              </a:spcAft>
            </a:pPr>
            <a:endParaRPr lang="en-US" b="0" dirty="0">
              <a:solidFill>
                <a:srgbClr val="000000"/>
              </a:solidFill>
            </a:endParaRPr>
          </a:p>
        </p:txBody>
      </p:sp>
      <p:pic>
        <p:nvPicPr>
          <p:cNvPr id="29" name="Picture 2" descr="http://www.clemson.edu/campus-life/campus-services/creative-services/visual-guide/downloads/logos/wordmark-academic.gif"/>
          <p:cNvPicPr>
            <a:picLocks noChangeAspect="1" noChangeArrowheads="1"/>
          </p:cNvPicPr>
          <p:nvPr/>
        </p:nvPicPr>
        <p:blipFill>
          <a:blip r:embed="rId4" cstate="print"/>
          <a:srcRect r="82005" b="12860"/>
          <a:stretch>
            <a:fillRect/>
          </a:stretch>
        </p:blipFill>
        <p:spPr bwMode="auto">
          <a:xfrm>
            <a:off x="40965129" y="0"/>
            <a:ext cx="2290496" cy="2920086"/>
          </a:xfrm>
          <a:prstGeom prst="rect">
            <a:avLst/>
          </a:prstGeom>
          <a:noFill/>
        </p:spPr>
      </p:pic>
      <p:pic>
        <p:nvPicPr>
          <p:cNvPr id="30" name="Picture 29" descr="C:\Documents and Settings\shusson\Local Settings\Temporary Internet Files\Content.Word\Research Area4.emf"/>
          <p:cNvPicPr>
            <a:picLocks noChangeAspect="1"/>
          </p:cNvPicPr>
          <p:nvPr/>
        </p:nvPicPr>
        <p:blipFill>
          <a:blip r:embed="rId5" cstate="print"/>
          <a:srcRect/>
          <a:stretch>
            <a:fillRect/>
          </a:stretch>
        </p:blipFill>
        <p:spPr bwMode="auto">
          <a:xfrm>
            <a:off x="39066708" y="30686824"/>
            <a:ext cx="2456947" cy="2194560"/>
          </a:xfrm>
          <a:prstGeom prst="rect">
            <a:avLst/>
          </a:prstGeom>
          <a:noFill/>
          <a:ln w="9525">
            <a:noFill/>
            <a:miter lim="800000"/>
            <a:headEnd/>
            <a:tailEnd/>
          </a:ln>
        </p:spPr>
      </p:pic>
      <p:pic>
        <p:nvPicPr>
          <p:cNvPr id="31" name="Picture 11" descr="NSF logo, green letters on gold, blue and green earth center"/>
          <p:cNvPicPr>
            <a:picLocks noChangeAspect="1" noChangeArrowheads="1"/>
          </p:cNvPicPr>
          <p:nvPr/>
        </p:nvPicPr>
        <p:blipFill>
          <a:blip r:embed="rId6" cstate="print"/>
          <a:srcRect/>
          <a:stretch>
            <a:fillRect/>
          </a:stretch>
        </p:blipFill>
        <p:spPr bwMode="auto">
          <a:xfrm>
            <a:off x="36592542" y="30686824"/>
            <a:ext cx="2234460" cy="2194560"/>
          </a:xfrm>
          <a:prstGeom prst="rect">
            <a:avLst/>
          </a:prstGeom>
          <a:noFill/>
          <a:ln w="9525">
            <a:noFill/>
            <a:miter lim="800000"/>
            <a:headEnd/>
            <a:tailEnd/>
          </a:ln>
        </p:spPr>
      </p:pic>
      <p:pic>
        <p:nvPicPr>
          <p:cNvPr id="1028" name="Picture 4" descr="C:\Users\Connor Bilchak\Dropbox\NSF Adsorbent Membranes\Data\Connor\TEM images 2013-07-14\CB_sampl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71817" y="21786916"/>
            <a:ext cx="4572000" cy="54863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onnor Bilchak\Dropbox\NSF Adsorbent Membranes\Data\Connor\TEM images 2013-07-14\CB_sample3-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44130" y="21786915"/>
            <a:ext cx="4572000" cy="548639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4287705" y="27226072"/>
            <a:ext cx="14766636" cy="954107"/>
          </a:xfrm>
          <a:prstGeom prst="rect">
            <a:avLst/>
          </a:prstGeom>
          <a:noFill/>
        </p:spPr>
        <p:txBody>
          <a:bodyPr wrap="square" rtlCol="0">
            <a:spAutoFit/>
          </a:bodyPr>
          <a:lstStyle/>
          <a:p>
            <a:r>
              <a:rPr lang="en-US" sz="2800" dirty="0" smtClean="0"/>
              <a:t>Figure 4: T.E.M. Images of  samples; (A) 160</a:t>
            </a:r>
            <a:r>
              <a:rPr lang="en-US" sz="2800" b="0" dirty="0">
                <a:solidFill>
                  <a:srgbClr val="000000"/>
                </a:solidFill>
                <a:latin typeface="Century Gothic"/>
              </a:rPr>
              <a:t>°</a:t>
            </a:r>
            <a:r>
              <a:rPr lang="en-US" sz="2800" dirty="0" smtClean="0"/>
              <a:t>C, 6hrs, .75M (B) 180</a:t>
            </a:r>
            <a:r>
              <a:rPr lang="en-US" sz="2800" b="0" dirty="0">
                <a:solidFill>
                  <a:srgbClr val="000000"/>
                </a:solidFill>
                <a:latin typeface="Century Gothic"/>
              </a:rPr>
              <a:t>°</a:t>
            </a:r>
            <a:r>
              <a:rPr lang="en-US" sz="2800" dirty="0" smtClean="0"/>
              <a:t>C 4hrs, .5M           (C) 180</a:t>
            </a:r>
            <a:r>
              <a:rPr lang="en-US" sz="2800" b="0" dirty="0">
                <a:solidFill>
                  <a:srgbClr val="000000"/>
                </a:solidFill>
                <a:latin typeface="Century Gothic"/>
              </a:rPr>
              <a:t>°</a:t>
            </a:r>
            <a:r>
              <a:rPr lang="en-US" sz="2800" dirty="0" smtClean="0"/>
              <a:t>C, 4hrs, .75M</a:t>
            </a:r>
            <a:endParaRPr lang="en-US" sz="2800" dirty="0"/>
          </a:p>
        </p:txBody>
      </p:sp>
      <p:sp>
        <p:nvSpPr>
          <p:cNvPr id="35" name="TextBox 34"/>
          <p:cNvSpPr txBox="1"/>
          <p:nvPr/>
        </p:nvSpPr>
        <p:spPr>
          <a:xfrm>
            <a:off x="14288017" y="10267146"/>
            <a:ext cx="14328113" cy="954107"/>
          </a:xfrm>
          <a:prstGeom prst="rect">
            <a:avLst/>
          </a:prstGeom>
          <a:noFill/>
        </p:spPr>
        <p:txBody>
          <a:bodyPr wrap="square" rtlCol="0">
            <a:spAutoFit/>
          </a:bodyPr>
          <a:lstStyle/>
          <a:p>
            <a:r>
              <a:rPr lang="en-US" sz="2800" dirty="0" smtClean="0"/>
              <a:t>Figure 2: </a:t>
            </a:r>
            <a:r>
              <a:rPr lang="en-US" sz="2800" dirty="0"/>
              <a:t>C</a:t>
            </a:r>
            <a:r>
              <a:rPr lang="en-US" sz="2800" dirty="0" smtClean="0"/>
              <a:t>omparison of particle diameters produced with varying concentrations, heating times, and temperatures.</a:t>
            </a:r>
          </a:p>
        </p:txBody>
      </p:sp>
      <p:pic>
        <p:nvPicPr>
          <p:cNvPr id="1026" name="Picture 2" descr="C:\Users\Connor Bilchak\Desktop\photo.JPG"/>
          <p:cNvPicPr>
            <a:picLocks noChangeAspect="1" noChangeArrowheads="1"/>
          </p:cNvPicPr>
          <p:nvPr/>
        </p:nvPicPr>
        <p:blipFill rotWithShape="1">
          <a:blip r:embed="rId9">
            <a:extLst>
              <a:ext uri="{28A0092B-C50C-407E-A947-70E740481C1C}">
                <a14:useLocalDpi xmlns:a14="http://schemas.microsoft.com/office/drawing/2010/main" val="0"/>
              </a:ext>
            </a:extLst>
          </a:blip>
          <a:srcRect t="3604" r="8492" b="15280"/>
          <a:stretch/>
        </p:blipFill>
        <p:spPr bwMode="auto">
          <a:xfrm>
            <a:off x="1867163" y="24249559"/>
            <a:ext cx="5255786" cy="34942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nnor Bilchak\Desktop\Music, Movies and Books\Pictures\IMG_088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336" b="10052"/>
          <a:stretch/>
        </p:blipFill>
        <p:spPr bwMode="auto">
          <a:xfrm>
            <a:off x="7293219" y="24249558"/>
            <a:ext cx="5257800" cy="349423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6686180" y="25184075"/>
            <a:ext cx="312921" cy="156"/>
          </a:xfrm>
          <a:prstGeom prst="line">
            <a:avLst/>
          </a:prstGeom>
          <a:noFill/>
          <a:ln w="25400" cap="flat" cmpd="sng" algn="ctr">
            <a:solidFill>
              <a:schemeClr val="tx1"/>
            </a:solidFill>
            <a:prstDash val="solid"/>
            <a:round/>
            <a:headEnd type="none" w="med" len="med"/>
            <a:tailEnd type="none" w="med" len="med"/>
          </a:ln>
          <a:effectLst/>
        </p:spPr>
      </p:cxnSp>
      <p:sp>
        <p:nvSpPr>
          <p:cNvPr id="6" name="TextBox 5"/>
          <p:cNvSpPr txBox="1"/>
          <p:nvPr/>
        </p:nvSpPr>
        <p:spPr>
          <a:xfrm>
            <a:off x="26540715" y="25223878"/>
            <a:ext cx="982229" cy="369332"/>
          </a:xfrm>
          <a:prstGeom prst="rect">
            <a:avLst/>
          </a:prstGeom>
          <a:noFill/>
        </p:spPr>
        <p:txBody>
          <a:bodyPr wrap="square" rtlCol="0">
            <a:spAutoFit/>
          </a:bodyPr>
          <a:lstStyle/>
          <a:p>
            <a:r>
              <a:rPr lang="en-US" sz="1800" dirty="0" smtClean="0"/>
              <a:t>100 nm</a:t>
            </a:r>
            <a:endParaRPr lang="en-US" sz="1800" dirty="0"/>
          </a:p>
        </p:txBody>
      </p:sp>
      <p:cxnSp>
        <p:nvCxnSpPr>
          <p:cNvPr id="38" name="Straight Connector 37"/>
          <p:cNvCxnSpPr/>
          <p:nvPr/>
        </p:nvCxnSpPr>
        <p:spPr bwMode="auto">
          <a:xfrm>
            <a:off x="21958328" y="25380317"/>
            <a:ext cx="470703" cy="157"/>
          </a:xfrm>
          <a:prstGeom prst="line">
            <a:avLst/>
          </a:prstGeom>
          <a:noFill/>
          <a:ln w="25400" cap="flat" cmpd="sng" algn="ctr">
            <a:solidFill>
              <a:schemeClr val="tx1"/>
            </a:solidFill>
            <a:prstDash val="solid"/>
            <a:round/>
            <a:headEnd type="none" w="med" len="med"/>
            <a:tailEnd type="none" w="med" len="med"/>
          </a:ln>
          <a:effectLst/>
        </p:spPr>
      </p:cxnSp>
      <p:sp>
        <p:nvSpPr>
          <p:cNvPr id="41" name="TextBox 40"/>
          <p:cNvSpPr txBox="1"/>
          <p:nvPr/>
        </p:nvSpPr>
        <p:spPr>
          <a:xfrm>
            <a:off x="21858147" y="25379177"/>
            <a:ext cx="982229" cy="369332"/>
          </a:xfrm>
          <a:prstGeom prst="rect">
            <a:avLst/>
          </a:prstGeom>
          <a:noFill/>
        </p:spPr>
        <p:txBody>
          <a:bodyPr wrap="square" rtlCol="0">
            <a:spAutoFit/>
          </a:bodyPr>
          <a:lstStyle/>
          <a:p>
            <a:r>
              <a:rPr lang="en-US" sz="1800" dirty="0" smtClean="0"/>
              <a:t>100 nm</a:t>
            </a:r>
            <a:endParaRPr lang="en-US" sz="1800" dirty="0"/>
          </a:p>
        </p:txBody>
      </p:sp>
      <p:sp>
        <p:nvSpPr>
          <p:cNvPr id="12" name="TextBox 11"/>
          <p:cNvSpPr txBox="1"/>
          <p:nvPr/>
        </p:nvSpPr>
        <p:spPr>
          <a:xfrm>
            <a:off x="15216423" y="16755968"/>
            <a:ext cx="13837917" cy="4585871"/>
          </a:xfrm>
          <a:prstGeom prst="rect">
            <a:avLst/>
          </a:prstGeom>
          <a:noFill/>
        </p:spPr>
        <p:txBody>
          <a:bodyPr wrap="square" rtlCol="0">
            <a:spAutoFit/>
          </a:bodyPr>
          <a:lstStyle/>
          <a:p>
            <a:pPr algn="l"/>
            <a:r>
              <a:rPr lang="en-US" sz="3200" b="0" dirty="0" smtClean="0">
                <a:solidFill>
                  <a:srgbClr val="000000"/>
                </a:solidFill>
              </a:rPr>
              <a:t>Synthesized carbon nanosphere trends:</a:t>
            </a:r>
          </a:p>
          <a:p>
            <a:pPr marL="571500" indent="-571500" algn="l">
              <a:buClr>
                <a:srgbClr val="7030A0"/>
              </a:buClr>
              <a:buFont typeface="Arial" pitchFamily="34" charset="0"/>
              <a:buChar char="•"/>
            </a:pPr>
            <a:r>
              <a:rPr lang="en-US" sz="3200" b="0" dirty="0" smtClean="0">
                <a:solidFill>
                  <a:srgbClr val="000000"/>
                </a:solidFill>
              </a:rPr>
              <a:t>Increasing temperature increased particle yield </a:t>
            </a:r>
          </a:p>
          <a:p>
            <a:pPr marL="1387475" lvl="1" indent="-571500" algn="l">
              <a:buClr>
                <a:srgbClr val="7030A0"/>
              </a:buClr>
              <a:buFont typeface="Arial" pitchFamily="34" charset="0"/>
              <a:buChar char="•"/>
            </a:pPr>
            <a:r>
              <a:rPr lang="en-US" sz="3200" b="0" dirty="0" smtClean="0">
                <a:solidFill>
                  <a:srgbClr val="000000"/>
                </a:solidFill>
              </a:rPr>
              <a:t>200</a:t>
            </a:r>
            <a:r>
              <a:rPr lang="en-US" sz="3200" b="0" dirty="0" smtClean="0">
                <a:solidFill>
                  <a:srgbClr val="000000"/>
                </a:solidFill>
                <a:latin typeface="Century Gothic"/>
              </a:rPr>
              <a:t>°</a:t>
            </a:r>
            <a:r>
              <a:rPr lang="en-US" sz="3200" b="0" dirty="0" smtClean="0">
                <a:solidFill>
                  <a:srgbClr val="000000"/>
                </a:solidFill>
              </a:rPr>
              <a:t>C attempted, but  did not yield individual particles</a:t>
            </a:r>
          </a:p>
          <a:p>
            <a:pPr marL="571500" indent="-571500" algn="l">
              <a:buClr>
                <a:srgbClr val="7030A0"/>
              </a:buClr>
              <a:buFont typeface="Arial" pitchFamily="34" charset="0"/>
              <a:buChar char="•"/>
            </a:pPr>
            <a:r>
              <a:rPr lang="en-US" sz="3200" b="0" dirty="0" smtClean="0">
                <a:solidFill>
                  <a:srgbClr val="000000"/>
                </a:solidFill>
              </a:rPr>
              <a:t>Increasing concentration also increased particle yield and slightly increased particle diameter </a:t>
            </a:r>
          </a:p>
          <a:p>
            <a:pPr marL="571500" indent="-571500" algn="l">
              <a:buClr>
                <a:srgbClr val="7030A0"/>
              </a:buClr>
              <a:buFont typeface="Arial" pitchFamily="34" charset="0"/>
              <a:buChar char="•"/>
            </a:pPr>
            <a:r>
              <a:rPr lang="en-US" sz="3200" b="0" dirty="0" smtClean="0">
                <a:solidFill>
                  <a:srgbClr val="000000"/>
                </a:solidFill>
              </a:rPr>
              <a:t>Increasing </a:t>
            </a:r>
            <a:r>
              <a:rPr lang="en-US" sz="3200" b="0" dirty="0">
                <a:solidFill>
                  <a:srgbClr val="000000"/>
                </a:solidFill>
              </a:rPr>
              <a:t>time produced larger particle </a:t>
            </a:r>
            <a:r>
              <a:rPr lang="en-US" sz="3200" b="0" dirty="0" smtClean="0">
                <a:solidFill>
                  <a:srgbClr val="000000"/>
                </a:solidFill>
              </a:rPr>
              <a:t>diameters</a:t>
            </a:r>
          </a:p>
          <a:p>
            <a:pPr marL="1443038" lvl="1" indent="-571500" algn="l">
              <a:buClr>
                <a:srgbClr val="7030A0"/>
              </a:buClr>
              <a:buFont typeface="Arial" pitchFamily="34" charset="0"/>
              <a:buChar char="•"/>
            </a:pPr>
            <a:r>
              <a:rPr lang="en-US" sz="3200" b="0" dirty="0" smtClean="0">
                <a:solidFill>
                  <a:srgbClr val="000000"/>
                </a:solidFill>
              </a:rPr>
              <a:t>2 </a:t>
            </a:r>
            <a:r>
              <a:rPr lang="en-US" sz="3200" b="0" dirty="0">
                <a:solidFill>
                  <a:srgbClr val="000000"/>
                </a:solidFill>
              </a:rPr>
              <a:t>and 4 </a:t>
            </a:r>
            <a:r>
              <a:rPr lang="en-US" sz="3200" b="0" dirty="0" err="1" smtClean="0">
                <a:solidFill>
                  <a:srgbClr val="000000"/>
                </a:solidFill>
              </a:rPr>
              <a:t>hr</a:t>
            </a:r>
            <a:r>
              <a:rPr lang="en-US" sz="3200" b="0" dirty="0" smtClean="0">
                <a:solidFill>
                  <a:srgbClr val="000000"/>
                </a:solidFill>
              </a:rPr>
              <a:t> samples gave </a:t>
            </a:r>
            <a:r>
              <a:rPr lang="en-US" sz="3200" b="0" dirty="0">
                <a:solidFill>
                  <a:srgbClr val="000000"/>
                </a:solidFill>
              </a:rPr>
              <a:t>similar particle </a:t>
            </a:r>
            <a:r>
              <a:rPr lang="en-US" sz="3200" b="0" dirty="0" smtClean="0">
                <a:solidFill>
                  <a:srgbClr val="000000"/>
                </a:solidFill>
              </a:rPr>
              <a:t>size; 6 </a:t>
            </a:r>
            <a:r>
              <a:rPr lang="en-US" sz="3200" b="0" dirty="0" err="1" smtClean="0">
                <a:solidFill>
                  <a:srgbClr val="000000"/>
                </a:solidFill>
              </a:rPr>
              <a:t>hr</a:t>
            </a:r>
            <a:r>
              <a:rPr lang="en-US" sz="3200" b="0" dirty="0" smtClean="0">
                <a:solidFill>
                  <a:srgbClr val="000000"/>
                </a:solidFill>
              </a:rPr>
              <a:t> samples </a:t>
            </a:r>
            <a:r>
              <a:rPr lang="en-US" sz="3200" b="0" dirty="0">
                <a:solidFill>
                  <a:srgbClr val="000000"/>
                </a:solidFill>
              </a:rPr>
              <a:t>displayed very large particle </a:t>
            </a:r>
            <a:r>
              <a:rPr lang="en-US" sz="3200" b="0" dirty="0" smtClean="0">
                <a:solidFill>
                  <a:srgbClr val="000000"/>
                </a:solidFill>
              </a:rPr>
              <a:t>diameter</a:t>
            </a:r>
          </a:p>
          <a:p>
            <a:pPr marL="1387475" lvl="1" indent="-571500" algn="l">
              <a:buClr>
                <a:srgbClr val="7030A0"/>
              </a:buClr>
              <a:buFont typeface="Arial" pitchFamily="34" charset="0"/>
              <a:buChar char="•"/>
            </a:pPr>
            <a:r>
              <a:rPr lang="en-US" sz="3200" b="0" dirty="0" smtClean="0">
                <a:solidFill>
                  <a:srgbClr val="000000"/>
                </a:solidFill>
              </a:rPr>
              <a:t>160</a:t>
            </a:r>
            <a:r>
              <a:rPr lang="en-US" sz="3200" b="0" dirty="0" smtClean="0">
                <a:solidFill>
                  <a:srgbClr val="000000"/>
                </a:solidFill>
                <a:latin typeface="Century Gothic"/>
              </a:rPr>
              <a:t>°</a:t>
            </a:r>
            <a:r>
              <a:rPr lang="en-US" sz="3200" b="0" dirty="0" smtClean="0">
                <a:solidFill>
                  <a:srgbClr val="000000"/>
                </a:solidFill>
              </a:rPr>
              <a:t>C at 2 hrs did not produce measurable yield</a:t>
            </a:r>
          </a:p>
        </p:txBody>
      </p:sp>
      <p:sp>
        <p:nvSpPr>
          <p:cNvPr id="14" name="TextBox 13"/>
          <p:cNvSpPr txBox="1"/>
          <p:nvPr/>
        </p:nvSpPr>
        <p:spPr>
          <a:xfrm>
            <a:off x="1081821" y="28031301"/>
            <a:ext cx="12874346" cy="954107"/>
          </a:xfrm>
          <a:prstGeom prst="rect">
            <a:avLst/>
          </a:prstGeom>
          <a:noFill/>
        </p:spPr>
        <p:txBody>
          <a:bodyPr wrap="square" rtlCol="0">
            <a:spAutoFit/>
          </a:bodyPr>
          <a:lstStyle/>
          <a:p>
            <a:r>
              <a:rPr lang="en-US" sz="2800" dirty="0" smtClean="0"/>
              <a:t>Figure1: (A) the titanium reaction vessels and (B) aluminum heating block used to achieve hydrothermal reaction conditions.   </a:t>
            </a:r>
            <a:endParaRPr lang="en-US" sz="2800" dirty="0"/>
          </a:p>
        </p:txBody>
      </p:sp>
      <p:sp>
        <p:nvSpPr>
          <p:cNvPr id="44" name="Rectangle 175"/>
          <p:cNvSpPr>
            <a:spLocks noChangeArrowheads="1"/>
          </p:cNvSpPr>
          <p:nvPr/>
        </p:nvSpPr>
        <p:spPr bwMode="auto">
          <a:xfrm>
            <a:off x="32932196" y="4544085"/>
            <a:ext cx="65" cy="1677382"/>
          </a:xfrm>
          <a:prstGeom prst="rect">
            <a:avLst/>
          </a:prstGeom>
          <a:noFill/>
          <a:ln w="9525">
            <a:noFill/>
            <a:miter lim="800000"/>
            <a:headEnd/>
            <a:tailEnd/>
          </a:ln>
        </p:spPr>
        <p:txBody>
          <a:bodyPr wrap="none" lIns="0" tIns="0" rIns="0" bIns="0">
            <a:spAutoFit/>
          </a:bodyPr>
          <a:lstStyle/>
          <a:p>
            <a:pPr algn="l"/>
            <a:endParaRPr lang="en-US" sz="10900" b="0" dirty="0">
              <a:solidFill>
                <a:srgbClr val="000000"/>
              </a:solidFill>
              <a:latin typeface="Times New Roman" pitchFamily="18" charset="0"/>
            </a:endParaRPr>
          </a:p>
        </p:txBody>
      </p:sp>
      <p:sp>
        <p:nvSpPr>
          <p:cNvPr id="46" name="TextBox 45"/>
          <p:cNvSpPr txBox="1"/>
          <p:nvPr/>
        </p:nvSpPr>
        <p:spPr>
          <a:xfrm>
            <a:off x="28987721" y="9901026"/>
            <a:ext cx="13508701" cy="954107"/>
          </a:xfrm>
          <a:prstGeom prst="rect">
            <a:avLst/>
          </a:prstGeom>
          <a:noFill/>
        </p:spPr>
        <p:txBody>
          <a:bodyPr wrap="square" rtlCol="0">
            <a:spAutoFit/>
          </a:bodyPr>
          <a:lstStyle/>
          <a:p>
            <a:r>
              <a:rPr lang="en-US" sz="2800" dirty="0" smtClean="0"/>
              <a:t>Figure 5: Comparison of carbon nanosphere rejection by membranes of various pore sizes; MWCO=Molecular weight Cutoff</a:t>
            </a:r>
          </a:p>
        </p:txBody>
      </p:sp>
      <p:sp>
        <p:nvSpPr>
          <p:cNvPr id="48" name="TextBox 47"/>
          <p:cNvSpPr txBox="1"/>
          <p:nvPr/>
        </p:nvSpPr>
        <p:spPr>
          <a:xfrm>
            <a:off x="29417708" y="19666180"/>
            <a:ext cx="13837917" cy="2616101"/>
          </a:xfrm>
          <a:prstGeom prst="rect">
            <a:avLst/>
          </a:prstGeom>
          <a:noFill/>
        </p:spPr>
        <p:txBody>
          <a:bodyPr wrap="square" rtlCol="0">
            <a:spAutoFit/>
          </a:bodyPr>
          <a:lstStyle/>
          <a:p>
            <a:pPr algn="l"/>
            <a:r>
              <a:rPr lang="en-US" sz="3200" b="0" dirty="0" smtClean="0"/>
              <a:t>Atrazine adsorbance Trends:</a:t>
            </a:r>
          </a:p>
          <a:p>
            <a:pPr marL="571500" indent="-571500" algn="l">
              <a:buClr>
                <a:srgbClr val="7030A0"/>
              </a:buClr>
              <a:buFont typeface="Arial" pitchFamily="34" charset="0"/>
              <a:buChar char="•"/>
            </a:pPr>
            <a:r>
              <a:rPr lang="en-US" sz="3200" b="0" dirty="0" smtClean="0"/>
              <a:t>S-PAC shows substantially higher adsorbance</a:t>
            </a:r>
          </a:p>
          <a:p>
            <a:pPr marL="571500" indent="-571500" algn="l">
              <a:buClr>
                <a:srgbClr val="7030A0"/>
              </a:buClr>
              <a:buFont typeface="Arial" pitchFamily="34" charset="0"/>
              <a:buChar char="•"/>
            </a:pPr>
            <a:r>
              <a:rPr lang="en-US" sz="3200" b="0" dirty="0" smtClean="0"/>
              <a:t>Particle activation produced minimal added adsorbed mass</a:t>
            </a:r>
          </a:p>
          <a:p>
            <a:pPr marL="571500" indent="-571500" algn="l">
              <a:buClr>
                <a:srgbClr val="7030A0"/>
              </a:buClr>
              <a:buFont typeface="Arial" pitchFamily="34" charset="0"/>
              <a:buChar char="•"/>
            </a:pPr>
            <a:endParaRPr lang="en-US" sz="3200" b="0" dirty="0" smtClean="0"/>
          </a:p>
          <a:p>
            <a:pPr marL="571500" indent="-571500" algn="l">
              <a:buClr>
                <a:srgbClr val="7030A0"/>
              </a:buClr>
              <a:buFont typeface="Arial" pitchFamily="34" charset="0"/>
              <a:buChar char="•"/>
            </a:pPr>
            <a:endParaRPr lang="en-US" sz="3200" b="0" dirty="0" smtClean="0"/>
          </a:p>
        </p:txBody>
      </p:sp>
      <p:graphicFrame>
        <p:nvGraphicFramePr>
          <p:cNvPr id="55" name="Chart 54"/>
          <p:cNvGraphicFramePr>
            <a:graphicFrameLocks/>
          </p:cNvGraphicFramePr>
          <p:nvPr>
            <p:extLst>
              <p:ext uri="{D42A27DB-BD31-4B8C-83A1-F6EECF244321}">
                <p14:modId xmlns:p14="http://schemas.microsoft.com/office/powerpoint/2010/main" val="3431399120"/>
              </p:ext>
            </p:extLst>
          </p:nvPr>
        </p:nvGraphicFramePr>
        <p:xfrm>
          <a:off x="14737453" y="4610953"/>
          <a:ext cx="13722803" cy="5656193"/>
        </p:xfrm>
        <a:graphic>
          <a:graphicData uri="http://schemas.openxmlformats.org/drawingml/2006/chart">
            <c:chart xmlns:c="http://schemas.openxmlformats.org/drawingml/2006/chart" xmlns:r="http://schemas.openxmlformats.org/officeDocument/2006/relationships" r:id="rId11"/>
          </a:graphicData>
        </a:graphic>
      </p:graphicFrame>
      <p:cxnSp>
        <p:nvCxnSpPr>
          <p:cNvPr id="8" name="Straight Arrow Connector 7"/>
          <p:cNvCxnSpPr>
            <a:endCxn id="43" idx="1"/>
          </p:cNvCxnSpPr>
          <p:nvPr/>
        </p:nvCxnSpPr>
        <p:spPr bwMode="auto">
          <a:xfrm flipV="1">
            <a:off x="25184304" y="7222555"/>
            <a:ext cx="5600496" cy="1707726"/>
          </a:xfrm>
          <a:prstGeom prst="straightConnector1">
            <a:avLst/>
          </a:prstGeom>
          <a:noFill/>
          <a:ln w="9525" cap="flat" cmpd="sng" algn="ctr">
            <a:solidFill>
              <a:schemeClr val="tx1"/>
            </a:solidFill>
            <a:prstDash val="solid"/>
            <a:round/>
            <a:headEnd type="none" w="med" len="med"/>
            <a:tailEnd type="arrow"/>
          </a:ln>
          <a:effectLst/>
        </p:spPr>
      </p:cxnSp>
      <p:graphicFrame>
        <p:nvGraphicFramePr>
          <p:cNvPr id="43" name="Chart 42"/>
          <p:cNvGraphicFramePr>
            <a:graphicFrameLocks/>
          </p:cNvGraphicFramePr>
          <p:nvPr>
            <p:extLst>
              <p:ext uri="{D42A27DB-BD31-4B8C-83A1-F6EECF244321}">
                <p14:modId xmlns:p14="http://schemas.microsoft.com/office/powerpoint/2010/main" val="212008177"/>
              </p:ext>
            </p:extLst>
          </p:nvPr>
        </p:nvGraphicFramePr>
        <p:xfrm>
          <a:off x="30784800" y="4544085"/>
          <a:ext cx="9510381" cy="5356941"/>
        </p:xfrm>
        <a:graphic>
          <a:graphicData uri="http://schemas.openxmlformats.org/drawingml/2006/chart">
            <c:chart xmlns:c="http://schemas.openxmlformats.org/drawingml/2006/chart" xmlns:r="http://schemas.openxmlformats.org/officeDocument/2006/relationships" r:id="rId12"/>
          </a:graphicData>
        </a:graphic>
      </p:graphicFrame>
      <p:pic>
        <p:nvPicPr>
          <p:cNvPr id="11" name="Picture 4" descr="C:\Users\Connor Bilchak\Desktop\IMG_090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349261" y="11359797"/>
            <a:ext cx="4828887" cy="3621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onnor Bilchak\Desktop\IMG_0903.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744790" y="11360270"/>
            <a:ext cx="4828213" cy="362116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4287704" y="15084674"/>
            <a:ext cx="14328426" cy="1384995"/>
          </a:xfrm>
          <a:prstGeom prst="rect">
            <a:avLst/>
          </a:prstGeom>
          <a:noFill/>
        </p:spPr>
        <p:txBody>
          <a:bodyPr wrap="square" rtlCol="0">
            <a:spAutoFit/>
          </a:bodyPr>
          <a:lstStyle/>
          <a:p>
            <a:r>
              <a:rPr lang="en-US" sz="2800" dirty="0" smtClean="0"/>
              <a:t>Figure 3: Diluted Nanospheres prepared at (A) 160</a:t>
            </a:r>
            <a:r>
              <a:rPr lang="en-US" sz="2800" b="0" dirty="0">
                <a:solidFill>
                  <a:srgbClr val="000000"/>
                </a:solidFill>
                <a:latin typeface="Century Gothic"/>
              </a:rPr>
              <a:t>°</a:t>
            </a:r>
            <a:r>
              <a:rPr lang="en-US" sz="2800" dirty="0" smtClean="0"/>
              <a:t>C for 6 hrs and (B) 180</a:t>
            </a:r>
            <a:r>
              <a:rPr lang="en-US" sz="2800" b="0" dirty="0">
                <a:solidFill>
                  <a:srgbClr val="000000"/>
                </a:solidFill>
                <a:latin typeface="Century Gothic"/>
              </a:rPr>
              <a:t>°</a:t>
            </a:r>
            <a:r>
              <a:rPr lang="en-US" sz="2800" dirty="0" smtClean="0"/>
              <a:t>C for      2 hrs, arranged by increasing concentration. The effect of temperature and concentration on yield can be clearly seen.</a:t>
            </a:r>
          </a:p>
        </p:txBody>
      </p:sp>
      <p:sp>
        <p:nvSpPr>
          <p:cNvPr id="16" name="TextBox 15"/>
          <p:cNvSpPr txBox="1"/>
          <p:nvPr/>
        </p:nvSpPr>
        <p:spPr>
          <a:xfrm>
            <a:off x="16706945" y="14296551"/>
            <a:ext cx="11468318" cy="523220"/>
          </a:xfrm>
          <a:prstGeom prst="rect">
            <a:avLst/>
          </a:prstGeom>
          <a:noFill/>
        </p:spPr>
        <p:txBody>
          <a:bodyPr wrap="square" rtlCol="0">
            <a:spAutoFit/>
          </a:bodyPr>
          <a:lstStyle/>
          <a:p>
            <a:pPr algn="l"/>
            <a:r>
              <a:rPr lang="en-US" sz="2800" dirty="0" smtClean="0"/>
              <a:t>    A						     B</a:t>
            </a:r>
            <a:endParaRPr lang="en-US" sz="2800" dirty="0"/>
          </a:p>
        </p:txBody>
      </p:sp>
      <p:sp>
        <p:nvSpPr>
          <p:cNvPr id="54" name="TextBox 53"/>
          <p:cNvSpPr txBox="1"/>
          <p:nvPr/>
        </p:nvSpPr>
        <p:spPr>
          <a:xfrm>
            <a:off x="15239617" y="28782448"/>
            <a:ext cx="13837917" cy="1077218"/>
          </a:xfrm>
          <a:prstGeom prst="rect">
            <a:avLst/>
          </a:prstGeom>
          <a:noFill/>
        </p:spPr>
        <p:txBody>
          <a:bodyPr wrap="square" rtlCol="0">
            <a:spAutoFit/>
          </a:bodyPr>
          <a:lstStyle/>
          <a:p>
            <a:pPr marL="571500" indent="-571500" algn="l">
              <a:buClr>
                <a:srgbClr val="7030A0"/>
              </a:buClr>
              <a:buFont typeface="Arial" pitchFamily="34" charset="0"/>
              <a:buChar char="•"/>
            </a:pPr>
            <a:r>
              <a:rPr lang="en-US" sz="3200" b="0" dirty="0" smtClean="0">
                <a:solidFill>
                  <a:srgbClr val="000000"/>
                </a:solidFill>
              </a:rPr>
              <a:t>Morphology consistent throughout all tested particles</a:t>
            </a:r>
          </a:p>
          <a:p>
            <a:pPr marL="571500" indent="-571500" algn="l">
              <a:buClr>
                <a:srgbClr val="7030A0"/>
              </a:buClr>
              <a:buFont typeface="Arial" pitchFamily="34" charset="0"/>
              <a:buChar char="•"/>
            </a:pPr>
            <a:r>
              <a:rPr lang="en-US" sz="3200" b="0" dirty="0" smtClean="0">
                <a:solidFill>
                  <a:srgbClr val="000000"/>
                </a:solidFill>
              </a:rPr>
              <a:t>Diameter range of 200-400nm similar to that of S-PAC</a:t>
            </a:r>
          </a:p>
        </p:txBody>
      </p:sp>
      <p:sp>
        <p:nvSpPr>
          <p:cNvPr id="17" name="TextBox 16"/>
          <p:cNvSpPr txBox="1"/>
          <p:nvPr/>
        </p:nvSpPr>
        <p:spPr>
          <a:xfrm>
            <a:off x="1903949" y="27220573"/>
            <a:ext cx="6172200" cy="523220"/>
          </a:xfrm>
          <a:prstGeom prst="rect">
            <a:avLst/>
          </a:prstGeom>
          <a:noFill/>
        </p:spPr>
        <p:txBody>
          <a:bodyPr wrap="square" rtlCol="0">
            <a:spAutoFit/>
          </a:bodyPr>
          <a:lstStyle/>
          <a:p>
            <a:pPr algn="l"/>
            <a:r>
              <a:rPr lang="en-US" sz="2800" dirty="0" smtClean="0"/>
              <a:t>A						B</a:t>
            </a:r>
            <a:endParaRPr lang="en-US" sz="2800" dirty="0"/>
          </a:p>
        </p:txBody>
      </p:sp>
      <p:cxnSp>
        <p:nvCxnSpPr>
          <p:cNvPr id="19" name="Straight Connector 18"/>
          <p:cNvCxnSpPr/>
          <p:nvPr/>
        </p:nvCxnSpPr>
        <p:spPr bwMode="auto">
          <a:xfrm>
            <a:off x="4226676" y="24863212"/>
            <a:ext cx="2057400" cy="0"/>
          </a:xfrm>
          <a:prstGeom prst="line">
            <a:avLst/>
          </a:prstGeom>
          <a:noFill/>
          <a:ln w="25400" cap="flat" cmpd="sng" algn="ctr">
            <a:solidFill>
              <a:schemeClr val="tx1"/>
            </a:solidFill>
            <a:prstDash val="solid"/>
            <a:round/>
            <a:headEnd type="none" w="med" len="med"/>
            <a:tailEnd type="none" w="med" len="med"/>
          </a:ln>
          <a:effectLst/>
        </p:spPr>
      </p:cxnSp>
      <p:sp>
        <p:nvSpPr>
          <p:cNvPr id="57" name="TextBox 56"/>
          <p:cNvSpPr txBox="1"/>
          <p:nvPr/>
        </p:nvSpPr>
        <p:spPr>
          <a:xfrm>
            <a:off x="4226676" y="24485084"/>
            <a:ext cx="788402" cy="369332"/>
          </a:xfrm>
          <a:prstGeom prst="rect">
            <a:avLst/>
          </a:prstGeom>
          <a:noFill/>
        </p:spPr>
        <p:txBody>
          <a:bodyPr wrap="square" rtlCol="0">
            <a:spAutoFit/>
          </a:bodyPr>
          <a:lstStyle/>
          <a:p>
            <a:pPr algn="l"/>
            <a:r>
              <a:rPr lang="en-US" sz="1800" dirty="0" smtClean="0"/>
              <a:t>5 cm</a:t>
            </a:r>
            <a:endParaRPr lang="en-US" sz="1800" dirty="0"/>
          </a:p>
        </p:txBody>
      </p:sp>
      <p:sp>
        <p:nvSpPr>
          <p:cNvPr id="58" name="TextBox 57"/>
          <p:cNvSpPr txBox="1"/>
          <p:nvPr/>
        </p:nvSpPr>
        <p:spPr>
          <a:xfrm>
            <a:off x="29051712" y="11117460"/>
            <a:ext cx="13837917" cy="646331"/>
          </a:xfrm>
          <a:prstGeom prst="rect">
            <a:avLst/>
          </a:prstGeom>
          <a:noFill/>
        </p:spPr>
        <p:txBody>
          <a:bodyPr wrap="square" rtlCol="0">
            <a:spAutoFit/>
          </a:bodyPr>
          <a:lstStyle/>
          <a:p>
            <a:pPr marL="571500" indent="-571500" algn="l">
              <a:buFont typeface="Arial" pitchFamily="34" charset="0"/>
              <a:buChar char="•"/>
            </a:pPr>
            <a:endParaRPr lang="en-US" b="0" dirty="0"/>
          </a:p>
        </p:txBody>
      </p:sp>
      <p:sp>
        <p:nvSpPr>
          <p:cNvPr id="15" name="TextBox 14"/>
          <p:cNvSpPr txBox="1"/>
          <p:nvPr/>
        </p:nvSpPr>
        <p:spPr>
          <a:xfrm>
            <a:off x="1083338" y="3567253"/>
            <a:ext cx="12836043" cy="770004"/>
          </a:xfrm>
          <a:prstGeom prst="rect">
            <a:avLst/>
          </a:prstGeom>
          <a:solidFill>
            <a:srgbClr val="F5860B"/>
          </a:solidFill>
        </p:spPr>
        <p:txBody>
          <a:bodyPr wrap="square" rtlCol="0">
            <a:spAutoFit/>
          </a:bodyPr>
          <a:lstStyle/>
          <a:p>
            <a:r>
              <a:rPr lang="en-US" sz="4400" dirty="0" smtClean="0">
                <a:solidFill>
                  <a:schemeClr val="bg1"/>
                </a:solidFill>
              </a:rPr>
              <a:t>Introduction</a:t>
            </a:r>
            <a:endParaRPr lang="en-US" sz="4400" dirty="0">
              <a:solidFill>
                <a:schemeClr val="bg1"/>
              </a:solidFill>
            </a:endParaRPr>
          </a:p>
        </p:txBody>
      </p:sp>
      <p:sp>
        <p:nvSpPr>
          <p:cNvPr id="56" name="TextBox 55"/>
          <p:cNvSpPr txBox="1"/>
          <p:nvPr/>
        </p:nvSpPr>
        <p:spPr>
          <a:xfrm>
            <a:off x="1003838" y="11055623"/>
            <a:ext cx="12836043" cy="770004"/>
          </a:xfrm>
          <a:prstGeom prst="rect">
            <a:avLst/>
          </a:prstGeom>
          <a:solidFill>
            <a:srgbClr val="F5860B"/>
          </a:solidFill>
        </p:spPr>
        <p:txBody>
          <a:bodyPr wrap="square" rtlCol="0">
            <a:spAutoFit/>
          </a:bodyPr>
          <a:lstStyle/>
          <a:p>
            <a:r>
              <a:rPr lang="en-US" sz="4400" dirty="0" smtClean="0">
                <a:solidFill>
                  <a:schemeClr val="bg1"/>
                </a:solidFill>
              </a:rPr>
              <a:t>Objectives</a:t>
            </a:r>
            <a:endParaRPr lang="en-US" sz="4400" dirty="0">
              <a:solidFill>
                <a:schemeClr val="bg1"/>
              </a:solidFill>
            </a:endParaRPr>
          </a:p>
        </p:txBody>
      </p:sp>
      <p:sp>
        <p:nvSpPr>
          <p:cNvPr id="59" name="TextBox 58"/>
          <p:cNvSpPr txBox="1"/>
          <p:nvPr/>
        </p:nvSpPr>
        <p:spPr>
          <a:xfrm>
            <a:off x="1083338" y="16124747"/>
            <a:ext cx="12836043" cy="770004"/>
          </a:xfrm>
          <a:prstGeom prst="rect">
            <a:avLst/>
          </a:prstGeom>
          <a:solidFill>
            <a:srgbClr val="F5860B"/>
          </a:solidFill>
        </p:spPr>
        <p:txBody>
          <a:bodyPr wrap="square" rtlCol="0">
            <a:spAutoFit/>
          </a:bodyPr>
          <a:lstStyle/>
          <a:p>
            <a:r>
              <a:rPr lang="en-US" sz="4400" dirty="0" smtClean="0">
                <a:solidFill>
                  <a:schemeClr val="bg1"/>
                </a:solidFill>
              </a:rPr>
              <a:t>Experimental Methods</a:t>
            </a:r>
            <a:endParaRPr lang="en-US" sz="4400" dirty="0">
              <a:solidFill>
                <a:schemeClr val="bg1"/>
              </a:solidFill>
            </a:endParaRPr>
          </a:p>
        </p:txBody>
      </p:sp>
      <p:sp>
        <p:nvSpPr>
          <p:cNvPr id="60" name="TextBox 59"/>
          <p:cNvSpPr txBox="1"/>
          <p:nvPr/>
        </p:nvSpPr>
        <p:spPr>
          <a:xfrm>
            <a:off x="14287704" y="3567253"/>
            <a:ext cx="14328113" cy="770004"/>
          </a:xfrm>
          <a:prstGeom prst="rect">
            <a:avLst/>
          </a:prstGeom>
          <a:solidFill>
            <a:srgbClr val="F5860B"/>
          </a:solidFill>
        </p:spPr>
        <p:txBody>
          <a:bodyPr wrap="square" rtlCol="0">
            <a:spAutoFit/>
          </a:bodyPr>
          <a:lstStyle/>
          <a:p>
            <a:r>
              <a:rPr lang="en-US" sz="4400" dirty="0" smtClean="0">
                <a:solidFill>
                  <a:schemeClr val="bg1"/>
                </a:solidFill>
              </a:rPr>
              <a:t>Results and Discussion</a:t>
            </a:r>
            <a:endParaRPr lang="en-US" sz="4400" dirty="0">
              <a:solidFill>
                <a:schemeClr val="bg1"/>
              </a:solidFill>
            </a:endParaRPr>
          </a:p>
        </p:txBody>
      </p:sp>
      <p:sp>
        <p:nvSpPr>
          <p:cNvPr id="61" name="TextBox 60"/>
          <p:cNvSpPr txBox="1"/>
          <p:nvPr/>
        </p:nvSpPr>
        <p:spPr>
          <a:xfrm>
            <a:off x="29324051" y="21589502"/>
            <a:ext cx="12836043" cy="770004"/>
          </a:xfrm>
          <a:prstGeom prst="rect">
            <a:avLst/>
          </a:prstGeom>
          <a:solidFill>
            <a:srgbClr val="F5860B"/>
          </a:solidFill>
        </p:spPr>
        <p:txBody>
          <a:bodyPr wrap="square" rtlCol="0">
            <a:spAutoFit/>
          </a:bodyPr>
          <a:lstStyle/>
          <a:p>
            <a:r>
              <a:rPr lang="en-US" sz="4400" dirty="0" smtClean="0">
                <a:solidFill>
                  <a:schemeClr val="bg1"/>
                </a:solidFill>
              </a:rPr>
              <a:t>Conclusions</a:t>
            </a:r>
            <a:endParaRPr lang="en-US" sz="4400" dirty="0">
              <a:solidFill>
                <a:schemeClr val="bg1"/>
              </a:solidFill>
            </a:endParaRPr>
          </a:p>
        </p:txBody>
      </p:sp>
      <p:sp>
        <p:nvSpPr>
          <p:cNvPr id="62" name="TextBox 61"/>
          <p:cNvSpPr txBox="1"/>
          <p:nvPr/>
        </p:nvSpPr>
        <p:spPr>
          <a:xfrm>
            <a:off x="29394906" y="25593210"/>
            <a:ext cx="12836043" cy="770004"/>
          </a:xfrm>
          <a:prstGeom prst="rect">
            <a:avLst/>
          </a:prstGeom>
          <a:solidFill>
            <a:srgbClr val="F5860B"/>
          </a:solidFill>
        </p:spPr>
        <p:txBody>
          <a:bodyPr wrap="square" rtlCol="0">
            <a:spAutoFit/>
          </a:bodyPr>
          <a:lstStyle/>
          <a:p>
            <a:r>
              <a:rPr lang="en-US" sz="4400" dirty="0" smtClean="0">
                <a:solidFill>
                  <a:schemeClr val="bg1"/>
                </a:solidFill>
              </a:rPr>
              <a:t>Future Works</a:t>
            </a:r>
            <a:endParaRPr lang="en-US" sz="4400" dirty="0">
              <a:solidFill>
                <a:schemeClr val="bg1"/>
              </a:solidFill>
            </a:endParaRPr>
          </a:p>
        </p:txBody>
      </p:sp>
      <p:sp>
        <p:nvSpPr>
          <p:cNvPr id="63" name="TextBox 62"/>
          <p:cNvSpPr txBox="1"/>
          <p:nvPr/>
        </p:nvSpPr>
        <p:spPr>
          <a:xfrm>
            <a:off x="28987721" y="3567253"/>
            <a:ext cx="13508701" cy="770004"/>
          </a:xfrm>
          <a:prstGeom prst="rect">
            <a:avLst/>
          </a:prstGeom>
          <a:solidFill>
            <a:srgbClr val="F5860B"/>
          </a:solidFill>
        </p:spPr>
        <p:txBody>
          <a:bodyPr wrap="square" rtlCol="0">
            <a:spAutoFit/>
          </a:bodyPr>
          <a:lstStyle/>
          <a:p>
            <a:r>
              <a:rPr lang="en-US" sz="4400" dirty="0" smtClean="0">
                <a:solidFill>
                  <a:schemeClr val="bg1"/>
                </a:solidFill>
              </a:rPr>
              <a:t>Results and Discussion Cont.</a:t>
            </a:r>
            <a:endParaRPr lang="en-US" sz="4400" dirty="0">
              <a:solidFill>
                <a:schemeClr val="bg1"/>
              </a:solidFill>
            </a:endParaRPr>
          </a:p>
        </p:txBody>
      </p:sp>
      <p:pic>
        <p:nvPicPr>
          <p:cNvPr id="18" name="Picture 2" descr="C:\Users\Connor Bilchak\Dropbox\REU13 Water Purification\Experimental Data and Results\TEM images 2013-07-14\CB_sample5-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937639" y="21786915"/>
            <a:ext cx="457200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Connector 63"/>
          <p:cNvCxnSpPr/>
          <p:nvPr/>
        </p:nvCxnSpPr>
        <p:spPr bwMode="auto">
          <a:xfrm flipV="1">
            <a:off x="17612507" y="24246480"/>
            <a:ext cx="360793" cy="1438"/>
          </a:xfrm>
          <a:prstGeom prst="line">
            <a:avLst/>
          </a:prstGeom>
          <a:noFill/>
          <a:ln w="25400" cap="flat" cmpd="sng" algn="ctr">
            <a:solidFill>
              <a:schemeClr val="tx1"/>
            </a:solidFill>
            <a:prstDash val="solid"/>
            <a:round/>
            <a:headEnd type="none" w="med" len="med"/>
            <a:tailEnd type="none" w="med" len="med"/>
          </a:ln>
          <a:effectLst/>
        </p:spPr>
      </p:cxnSp>
      <p:sp>
        <p:nvSpPr>
          <p:cNvPr id="68" name="TextBox 67"/>
          <p:cNvSpPr txBox="1"/>
          <p:nvPr/>
        </p:nvSpPr>
        <p:spPr>
          <a:xfrm>
            <a:off x="17482185" y="24249559"/>
            <a:ext cx="982229" cy="369332"/>
          </a:xfrm>
          <a:prstGeom prst="rect">
            <a:avLst/>
          </a:prstGeom>
          <a:noFill/>
        </p:spPr>
        <p:txBody>
          <a:bodyPr wrap="square" rtlCol="0">
            <a:spAutoFit/>
          </a:bodyPr>
          <a:lstStyle/>
          <a:p>
            <a:r>
              <a:rPr lang="en-US" sz="1800" dirty="0" smtClean="0"/>
              <a:t>100 nm</a:t>
            </a:r>
            <a:endParaRPr lang="en-US" sz="1800" dirty="0"/>
          </a:p>
        </p:txBody>
      </p:sp>
      <p:sp>
        <p:nvSpPr>
          <p:cNvPr id="4" name="TextBox 3"/>
          <p:cNvSpPr txBox="1"/>
          <p:nvPr/>
        </p:nvSpPr>
        <p:spPr>
          <a:xfrm>
            <a:off x="14941772" y="21813514"/>
            <a:ext cx="11388045" cy="646331"/>
          </a:xfrm>
          <a:prstGeom prst="rect">
            <a:avLst/>
          </a:prstGeom>
          <a:noFill/>
        </p:spPr>
        <p:txBody>
          <a:bodyPr wrap="square" rtlCol="0">
            <a:spAutoFit/>
          </a:bodyPr>
          <a:lstStyle/>
          <a:p>
            <a:pPr algn="l"/>
            <a:r>
              <a:rPr lang="en-US" dirty="0" smtClean="0">
                <a:solidFill>
                  <a:schemeClr val="bg1"/>
                </a:solidFill>
              </a:rPr>
              <a:t>A					B					C</a:t>
            </a:r>
            <a:endParaRPr lang="en-US" dirty="0">
              <a:solidFill>
                <a:schemeClr val="bg1"/>
              </a:solidFill>
            </a:endParaRPr>
          </a:p>
        </p:txBody>
      </p:sp>
      <p:graphicFrame>
        <p:nvGraphicFramePr>
          <p:cNvPr id="69" name="Chart 68"/>
          <p:cNvGraphicFramePr>
            <a:graphicFrameLocks/>
          </p:cNvGraphicFramePr>
          <p:nvPr>
            <p:extLst>
              <p:ext uri="{D42A27DB-BD31-4B8C-83A1-F6EECF244321}">
                <p14:modId xmlns:p14="http://schemas.microsoft.com/office/powerpoint/2010/main" val="1368152715"/>
              </p:ext>
            </p:extLst>
          </p:nvPr>
        </p:nvGraphicFramePr>
        <p:xfrm>
          <a:off x="30787848" y="13051927"/>
          <a:ext cx="10196180" cy="5574571"/>
        </p:xfrm>
        <a:graphic>
          <a:graphicData uri="http://schemas.openxmlformats.org/drawingml/2006/chart">
            <c:chart xmlns:c="http://schemas.openxmlformats.org/drawingml/2006/chart" xmlns:r="http://schemas.openxmlformats.org/officeDocument/2006/relationships" r:id="rId16"/>
          </a:graphicData>
        </a:graphic>
      </p:graphicFrame>
      <p:sp>
        <p:nvSpPr>
          <p:cNvPr id="71" name="TextBox 70"/>
          <p:cNvSpPr txBox="1"/>
          <p:nvPr/>
        </p:nvSpPr>
        <p:spPr>
          <a:xfrm>
            <a:off x="29547306" y="11189561"/>
            <a:ext cx="13837917" cy="1631216"/>
          </a:xfrm>
          <a:prstGeom prst="rect">
            <a:avLst/>
          </a:prstGeom>
          <a:noFill/>
        </p:spPr>
        <p:txBody>
          <a:bodyPr wrap="square" rtlCol="0">
            <a:spAutoFit/>
          </a:bodyPr>
          <a:lstStyle/>
          <a:p>
            <a:pPr algn="l"/>
            <a:r>
              <a:rPr lang="en-US" sz="3200" b="0" dirty="0" smtClean="0"/>
              <a:t>Carbon nanosphere breakthrough trends:</a:t>
            </a:r>
          </a:p>
          <a:p>
            <a:pPr marL="571500" indent="-571500" algn="l">
              <a:buClr>
                <a:srgbClr val="7030A0"/>
              </a:buClr>
              <a:buFont typeface="Arial" pitchFamily="34" charset="0"/>
              <a:buChar char="•"/>
            </a:pPr>
            <a:r>
              <a:rPr lang="en-US" sz="3200" b="0" dirty="0" smtClean="0"/>
              <a:t>Smaller pore size membranes rejected increased particle mass</a:t>
            </a:r>
          </a:p>
          <a:p>
            <a:pPr marL="571500" indent="-571500" algn="l">
              <a:buClr>
                <a:srgbClr val="7030A0"/>
              </a:buClr>
              <a:buFont typeface="Arial" pitchFamily="34" charset="0"/>
              <a:buChar char="•"/>
            </a:pPr>
            <a:r>
              <a:rPr lang="en-US" sz="3200" b="0" dirty="0" smtClean="0"/>
              <a:t>250kDa membrane rejects 99% of radiolabeled particles</a:t>
            </a:r>
            <a:endParaRPr lang="en-US" sz="3200" b="0" dirty="0"/>
          </a:p>
        </p:txBody>
      </p:sp>
      <p:sp>
        <p:nvSpPr>
          <p:cNvPr id="72" name="TextBox 71"/>
          <p:cNvSpPr txBox="1"/>
          <p:nvPr/>
        </p:nvSpPr>
        <p:spPr>
          <a:xfrm>
            <a:off x="29216319" y="18571851"/>
            <a:ext cx="13508701" cy="954107"/>
          </a:xfrm>
          <a:prstGeom prst="rect">
            <a:avLst/>
          </a:prstGeom>
          <a:noFill/>
        </p:spPr>
        <p:txBody>
          <a:bodyPr wrap="square" rtlCol="0">
            <a:spAutoFit/>
          </a:bodyPr>
          <a:lstStyle/>
          <a:p>
            <a:r>
              <a:rPr lang="en-US" sz="2800" dirty="0" smtClean="0"/>
              <a:t>Figure 6: Comparison of atrazine adsorbance by S-PAC and carbon nanospheres.  Particles activated by shaking with 1M </a:t>
            </a:r>
            <a:r>
              <a:rPr lang="en-US" sz="2800" dirty="0" err="1" smtClean="0"/>
              <a:t>NaOH</a:t>
            </a:r>
            <a:r>
              <a:rPr lang="en-US" sz="2800" dirty="0" smtClean="0"/>
              <a:t> overnight.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6048</TotalTime>
  <Words>655</Words>
  <Application>Microsoft Office PowerPoint</Application>
  <PresentationFormat>Custom</PresentationFormat>
  <Paragraphs>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2_Default Design</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sungho lee</dc:creator>
  <cp:lastModifiedBy>Connor Bilchak</cp:lastModifiedBy>
  <cp:revision>153</cp:revision>
  <dcterms:created xsi:type="dcterms:W3CDTF">2003-10-03T15:06:53Z</dcterms:created>
  <dcterms:modified xsi:type="dcterms:W3CDTF">2013-07-26T13:34:11Z</dcterms:modified>
</cp:coreProperties>
</file>